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0"/>
  </p:notesMasterIdLst>
  <p:sldIdLst>
    <p:sldId id="256" r:id="rId2"/>
    <p:sldId id="259" r:id="rId3"/>
    <p:sldId id="274" r:id="rId4"/>
    <p:sldId id="273" r:id="rId5"/>
    <p:sldId id="276" r:id="rId6"/>
    <p:sldId id="257" r:id="rId7"/>
    <p:sldId id="277" r:id="rId8"/>
    <p:sldId id="278" r:id="rId9"/>
    <p:sldId id="279" r:id="rId10"/>
    <p:sldId id="280" r:id="rId11"/>
    <p:sldId id="282" r:id="rId12"/>
    <p:sldId id="258" r:id="rId13"/>
    <p:sldId id="283" r:id="rId14"/>
    <p:sldId id="284" r:id="rId15"/>
    <p:sldId id="286" r:id="rId16"/>
    <p:sldId id="261" r:id="rId17"/>
    <p:sldId id="289" r:id="rId18"/>
    <p:sldId id="290" r:id="rId19"/>
    <p:sldId id="292" r:id="rId20"/>
    <p:sldId id="296" r:id="rId21"/>
    <p:sldId id="297" r:id="rId22"/>
    <p:sldId id="294" r:id="rId23"/>
    <p:sldId id="263" r:id="rId24"/>
    <p:sldId id="295" r:id="rId25"/>
    <p:sldId id="298" r:id="rId26"/>
    <p:sldId id="300" r:id="rId27"/>
    <p:sldId id="302" r:id="rId28"/>
    <p:sldId id="262" r:id="rId29"/>
    <p:sldId id="303" r:id="rId30"/>
    <p:sldId id="304" r:id="rId31"/>
    <p:sldId id="305" r:id="rId32"/>
    <p:sldId id="306" r:id="rId33"/>
    <p:sldId id="314" r:id="rId34"/>
    <p:sldId id="264" r:id="rId35"/>
    <p:sldId id="307" r:id="rId36"/>
    <p:sldId id="309" r:id="rId37"/>
    <p:sldId id="310" r:id="rId38"/>
    <p:sldId id="265" r:id="rId39"/>
    <p:sldId id="312" r:id="rId40"/>
    <p:sldId id="313" r:id="rId41"/>
    <p:sldId id="266" r:id="rId42"/>
    <p:sldId id="271" r:id="rId43"/>
    <p:sldId id="275" r:id="rId44"/>
    <p:sldId id="267" r:id="rId45"/>
    <p:sldId id="270" r:id="rId46"/>
    <p:sldId id="268" r:id="rId47"/>
    <p:sldId id="272" r:id="rId48"/>
    <p:sldId id="269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02" y="3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81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A4EAD3-3F3A-4165-9B80-6709EBC2F30F}" type="datetimeFigureOut">
              <a:rPr lang="en-US" smtClean="0"/>
              <a:t>5/19/2020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D3933-618F-4F49-86C7-09FA40492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353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to everyone for showing up!</a:t>
            </a:r>
            <a:br>
              <a:rPr lang="en-US" dirty="0"/>
            </a:br>
            <a:r>
              <a:rPr lang="en-US" dirty="0"/>
              <a:t>To begin, I want to quickly bring up the logistics of question-asking.</a:t>
            </a:r>
            <a:br>
              <a:rPr lang="en-US" dirty="0"/>
            </a:br>
            <a:r>
              <a:rPr lang="en-US" dirty="0"/>
              <a:t>If you have a question:</a:t>
            </a:r>
            <a:br>
              <a:rPr lang="en-US" dirty="0"/>
            </a:br>
            <a:r>
              <a:rPr lang="en-US" dirty="0"/>
              <a:t>1. Unmute yourself and interrupt me. I likely won’t pay attention to hand-raising/the chat, so if someone sees another person trying to ask a question, feel free to chime in</a:t>
            </a:r>
            <a:br>
              <a:rPr lang="en-US" dirty="0"/>
            </a:br>
            <a:r>
              <a:rPr lang="en-US" dirty="0"/>
              <a:t>2. I will intermittently pause to give time for questions.</a:t>
            </a:r>
            <a:br>
              <a:rPr lang="en-US" dirty="0"/>
            </a:br>
            <a:r>
              <a:rPr lang="en-US" dirty="0"/>
              <a:t>3. Questions can be asked at the end of the talk.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7947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959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the positions of the subtrees rooted at </a:t>
            </a:r>
            <a:r>
              <a:rPr lang="en-US" b="1" dirty="0"/>
              <a:t>c </a:t>
            </a:r>
            <a:r>
              <a:rPr lang="en-US" b="0" dirty="0"/>
              <a:t>and </a:t>
            </a:r>
            <a:r>
              <a:rPr lang="en-US" b="1" dirty="0"/>
              <a:t>j</a:t>
            </a:r>
            <a:r>
              <a:rPr lang="en-US" b="0" dirty="0"/>
              <a:t> are the same, the difference is the subtree rooted at </a:t>
            </a:r>
            <a:r>
              <a:rPr lang="en-US" b="1" dirty="0"/>
              <a:t>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08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Pause for questions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0430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7924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Key difference is the permute step in </a:t>
            </a:r>
            <a:r>
              <a:rPr lang="en-US" b="1" dirty="0"/>
              <a:t>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8571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Pause for questions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262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Pause for questions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78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begin by framing this work by some overarching lofty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1637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want to work towards a more complete understanding of word order; drawing upon inspiration from cognitive science, algorithms, and psycholinguistics. </a:t>
            </a:r>
          </a:p>
          <a:p>
            <a:r>
              <a:rPr lang="en-US" dirty="0"/>
              <a:t>We then want to understand if and how this might find application in creating more performant NLP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258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well-accustomed to the fact that we specify aspects of human life and human-human interaction in drastically different ways within machines. </a:t>
            </a:r>
          </a:p>
          <a:p>
            <a:r>
              <a:rPr lang="en-US" dirty="0"/>
              <a:t>Bullet point 1</a:t>
            </a:r>
            <a:br>
              <a:rPr lang="en-US" dirty="0"/>
            </a:br>
            <a:r>
              <a:rPr lang="en-US" dirty="0"/>
              <a:t>This can be seen within the context of language.</a:t>
            </a:r>
            <a:br>
              <a:rPr lang="en-US" dirty="0"/>
            </a:br>
            <a:r>
              <a:rPr lang="en-US" dirty="0"/>
              <a:t>Bullet point 2.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71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Given this priming, I will consider word order as a core property of natural language and the representational choices one may consider in NLP. </a:t>
            </a:r>
            <a:br>
              <a:rPr lang="en-US" dirty="0"/>
            </a:br>
            <a:r>
              <a:rPr lang="en-US" dirty="0"/>
              <a:t>From a scientific standpoint:</a:t>
            </a:r>
            <a:br>
              <a:rPr lang="en-US" dirty="0"/>
            </a:br>
            <a:r>
              <a:rPr lang="en-US" dirty="0"/>
              <a:t>Don’t pass parse trees – Bullet 1</a:t>
            </a:r>
            <a:br>
              <a:rPr lang="en-US" dirty="0"/>
            </a:br>
            <a:r>
              <a:rPr lang="en-US" dirty="0"/>
              <a:t>The gap between sentence level and word level representation learning – Bullet 2</a:t>
            </a:r>
          </a:p>
          <a:p>
            <a:br>
              <a:rPr lang="en-US" dirty="0"/>
            </a:br>
            <a:r>
              <a:rPr lang="en-US" dirty="0"/>
              <a:t>From a research standpoint:</a:t>
            </a:r>
            <a:br>
              <a:rPr lang="en-US" dirty="0"/>
            </a:br>
            <a:r>
              <a:rPr lang="en-US" dirty="0"/>
              <a:t>Space for exploration – Bullet 3</a:t>
            </a:r>
            <a:br>
              <a:rPr lang="en-US" dirty="0"/>
            </a:br>
            <a:r>
              <a:rPr lang="en-US" dirty="0"/>
              <a:t>As in many other domains, insightful exploration of this exponentially-sized space is required – Bullet 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2728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Pause for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742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Pause for questions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985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Pause for questions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746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Pause for questions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D3933-618F-4F49-86C7-09FA4049247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12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3D0F34B-D6BB-4270-9375-44311A0DD635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26037-EA84-4A10-8E5F-30E69DC67C8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F4F5111-BE25-45D8-95EB-99A3DF560A9A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D5C0A-C057-4FB3-B7FD-CB46E34634E4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978886-75D3-48C6-BB28-455DE5CA96C2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7832E-7CD9-42C2-B152-1BE0F2495BF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6708F-FD38-431D-8C15-0D1BE7F053B7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947CF-F092-48CB-A38F-887591664108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6980-87D2-4BAE-A61E-8D178807633B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432317C-6C7E-42B6-A84B-D5548C855981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4B8C1D-65B2-4A4C-B0A4-02FA9FC528E7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07AF381-934B-4FA4-819E-BBCDE339EA5E}" type="datetime1">
              <a:rPr lang="en-US" smtClean="0"/>
              <a:t>5/19/2020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D588A-A8B2-447A-9B83-95C83EBBC7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500" dirty="0"/>
              <a:t>Generalized Optimal Linear Orders</a:t>
            </a:r>
            <a:br>
              <a:rPr lang="en-US" sz="4500" dirty="0"/>
            </a:br>
            <a:endParaRPr lang="en-US" sz="45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5FD57-5BEA-4F40-8959-7C155AAE72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numCol="3"/>
          <a:lstStyle/>
          <a:p>
            <a:r>
              <a:rPr lang="en-US" dirty="0"/>
              <a:t>M.S. Thesis</a:t>
            </a:r>
          </a:p>
          <a:p>
            <a:pPr algn="ctr"/>
            <a:r>
              <a:rPr lang="en-US" dirty="0"/>
              <a:t>Rishi Bommasani</a:t>
            </a:r>
          </a:p>
          <a:p>
            <a:pPr algn="r"/>
            <a:r>
              <a:rPr lang="en-US" dirty="0"/>
              <a:t>Cornell University</a:t>
            </a:r>
          </a:p>
        </p:txBody>
      </p:sp>
    </p:spTree>
    <p:extLst>
      <p:ext uri="{BB962C8B-B14F-4D97-AF65-F5344CB8AC3E}">
        <p14:creationId xmlns:p14="http://schemas.microsoft.com/office/powerpoint/2010/main" val="1128069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</p:spPr>
            <p:txBody>
              <a:bodyPr/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dirty="0"/>
                  <a:t>Requirement: </a:t>
                </a:r>
                <a:r>
                  <a:rPr lang="en-US" sz="3600" i="1" dirty="0">
                    <a:solidFill>
                      <a:schemeClr val="accent1"/>
                    </a:solidFill>
                  </a:rPr>
                  <a:t>dependency parser</a:t>
                </a:r>
                <a:endParaRPr lang="en-US" sz="3600" dirty="0">
                  <a:solidFill>
                    <a:schemeClr val="accent1"/>
                  </a:solidFill>
                </a:endParaRPr>
              </a:p>
              <a:p>
                <a:pPr lvl="1"/>
                <a:r>
                  <a:rPr lang="en-US" sz="2400" i="1" dirty="0"/>
                  <a:t>Assumption / Limitation</a:t>
                </a:r>
                <a:r>
                  <a:rPr lang="en-US" sz="2400" dirty="0"/>
                  <a:t>: High-quality dependency parser</a:t>
                </a:r>
                <a:endParaRPr lang="en-US" sz="1800" dirty="0"/>
              </a:p>
              <a:p>
                <a:pPr lvl="1"/>
                <a:r>
                  <a:rPr lang="en-US" sz="2400" i="1" dirty="0">
                    <a:solidFill>
                      <a:schemeClr val="accent6"/>
                    </a:solidFill>
                  </a:rPr>
                  <a:t>Dependency parsing</a:t>
                </a:r>
                <a:r>
                  <a:rPr lang="en-US" sz="2400" i="1" dirty="0"/>
                  <a:t>: </a:t>
                </a:r>
                <a:r>
                  <a:rPr lang="en-US" sz="2400" dirty="0">
                    <a:solidFill>
                      <a:schemeClr val="accent3"/>
                    </a:solidFill>
                  </a:rPr>
                  <a:t>sentence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accent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dirty="0">
                    <a:solidFill>
                      <a:schemeClr val="accent3"/>
                    </a:solidFill>
                  </a:rPr>
                  <a:t> </a:t>
                </a:r>
                <a:r>
                  <a:rPr lang="en-US" sz="2400" dirty="0"/>
                  <a:t>dependency parse</a:t>
                </a:r>
                <a:r>
                  <a:rPr lang="en-US" sz="2400" dirty="0">
                    <a:solidFill>
                      <a:schemeClr val="accent3"/>
                    </a:solidFill>
                  </a:rPr>
                  <a:t> </a:t>
                </a:r>
                <a:br>
                  <a:rPr lang="en-US" sz="2400" dirty="0"/>
                </a:br>
                <a:endParaRPr lang="en-US" sz="2400" dirty="0"/>
              </a:p>
              <a:p>
                <a:pPr marL="324000" lvl="1" indent="0">
                  <a:buNone/>
                </a:pPr>
                <a:endParaRPr lang="en-US" sz="2400" dirty="0">
                  <a:solidFill>
                    <a:schemeClr val="accent6"/>
                  </a:solidFill>
                </a:endParaRPr>
              </a:p>
              <a:p>
                <a:pPr marL="324000" lvl="1" indent="0">
                  <a:buNone/>
                </a:pPr>
                <a:br>
                  <a:rPr lang="en-US" sz="2400" dirty="0"/>
                </a:br>
                <a:endParaRPr lang="en-US" sz="2400" dirty="0"/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  <a:blipFill>
                <a:blip r:embed="rId2"/>
                <a:stretch>
                  <a:fillRect l="-1215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C3BE4ECB-FFF3-4E37-8ADE-8EB04BF16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282" y="5080253"/>
            <a:ext cx="7085427" cy="1629378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ED92AE6-5942-4379-8F5E-51F9A5060155}"/>
              </a:ext>
            </a:extLst>
          </p:cNvPr>
          <p:cNvSpPr/>
          <p:nvPr/>
        </p:nvSpPr>
        <p:spPr>
          <a:xfrm>
            <a:off x="928085" y="2971800"/>
            <a:ext cx="1797728" cy="914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w</a:t>
            </a:r>
            <a:r>
              <a:rPr lang="en-US" i="1" baseline="-25000" dirty="0"/>
              <a:t>1</a:t>
            </a:r>
            <a:r>
              <a:rPr lang="en-US" dirty="0"/>
              <a:t> = </a:t>
            </a:r>
            <a:r>
              <a:rPr lang="en-US" baseline="-25000" dirty="0"/>
              <a:t> </a:t>
            </a:r>
            <a:r>
              <a:rPr lang="en-US" dirty="0"/>
              <a:t>Claire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F62123E-366F-40B7-8231-987FD4A7B80E}"/>
              </a:ext>
            </a:extLst>
          </p:cNvPr>
          <p:cNvSpPr/>
          <p:nvPr/>
        </p:nvSpPr>
        <p:spPr>
          <a:xfrm>
            <a:off x="3062609" y="2980669"/>
            <a:ext cx="1797728" cy="914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w</a:t>
            </a:r>
            <a:r>
              <a:rPr lang="en-US" i="1" baseline="-25000" dirty="0"/>
              <a:t>2</a:t>
            </a:r>
            <a:r>
              <a:rPr lang="en-US" dirty="0"/>
              <a:t> = </a:t>
            </a:r>
            <a:r>
              <a:rPr lang="en-US" baseline="-25000" dirty="0"/>
              <a:t> </a:t>
            </a:r>
            <a:r>
              <a:rPr lang="en-US" dirty="0"/>
              <a:t>teaches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8A8EEAF-FAC7-4933-95DA-7F74BAE11127}"/>
              </a:ext>
            </a:extLst>
          </p:cNvPr>
          <p:cNvSpPr/>
          <p:nvPr/>
        </p:nvSpPr>
        <p:spPr>
          <a:xfrm>
            <a:off x="5197133" y="2980669"/>
            <a:ext cx="1797728" cy="914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w</a:t>
            </a:r>
            <a:r>
              <a:rPr lang="en-US" i="1" baseline="-25000" dirty="0"/>
              <a:t>3</a:t>
            </a:r>
            <a:r>
              <a:rPr lang="en-US" dirty="0"/>
              <a:t> = </a:t>
            </a:r>
            <a:r>
              <a:rPr lang="en-US" baseline="-25000" dirty="0"/>
              <a:t> </a:t>
            </a:r>
            <a:r>
              <a:rPr lang="en-US" dirty="0"/>
              <a:t>exciting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2079126-B94B-4791-B3A0-CA25847C4BB0}"/>
              </a:ext>
            </a:extLst>
          </p:cNvPr>
          <p:cNvSpPr/>
          <p:nvPr/>
        </p:nvSpPr>
        <p:spPr>
          <a:xfrm>
            <a:off x="7331657" y="2980669"/>
            <a:ext cx="1797728" cy="914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w</a:t>
            </a:r>
            <a:r>
              <a:rPr lang="en-US" i="1" baseline="-25000" dirty="0"/>
              <a:t>4</a:t>
            </a:r>
            <a:r>
              <a:rPr lang="en-US" dirty="0"/>
              <a:t> = </a:t>
            </a:r>
            <a:r>
              <a:rPr lang="en-US" baseline="-25000" dirty="0"/>
              <a:t> </a:t>
            </a:r>
            <a:r>
              <a:rPr lang="en-US" dirty="0"/>
              <a:t>classes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7BE69CF-0171-4DE6-B191-10FF1BB65372}"/>
              </a:ext>
            </a:extLst>
          </p:cNvPr>
          <p:cNvSpPr/>
          <p:nvPr/>
        </p:nvSpPr>
        <p:spPr>
          <a:xfrm>
            <a:off x="5678746" y="4030461"/>
            <a:ext cx="834501" cy="914400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D97AB5B-C9F7-4135-BA24-BD8CEBC97EB5}"/>
              </a:ext>
            </a:extLst>
          </p:cNvPr>
          <p:cNvSpPr/>
          <p:nvPr/>
        </p:nvSpPr>
        <p:spPr>
          <a:xfrm>
            <a:off x="9466187" y="2980669"/>
            <a:ext cx="1797728" cy="914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w</a:t>
            </a:r>
            <a:r>
              <a:rPr lang="en-US" i="1" baseline="-25000" dirty="0"/>
              <a:t>5</a:t>
            </a:r>
            <a:r>
              <a:rPr lang="en-US" dirty="0"/>
              <a:t> = </a:t>
            </a:r>
            <a:r>
              <a:rPr lang="en-US" baseline="-25000" dirty="0"/>
              <a:t> </a:t>
            </a:r>
            <a:r>
              <a:rPr lang="en-US" dirty="0"/>
              <a:t>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716286-3B09-485B-BE03-A4D990AB7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99367C-FE3C-4B66-90C9-5BE771B6C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35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Property: </a:t>
            </a:r>
            <a:r>
              <a:rPr lang="en-US" sz="3600" i="1" dirty="0"/>
              <a:t>projectivity</a:t>
            </a:r>
            <a:endParaRPr lang="en-US" sz="3600" dirty="0">
              <a:solidFill>
                <a:schemeClr val="accent1"/>
              </a:solidFill>
            </a:endParaRPr>
          </a:p>
          <a:p>
            <a:pPr lvl="1"/>
            <a:r>
              <a:rPr lang="en-US" sz="2400" dirty="0"/>
              <a:t>We will draw dependency parses is this canonical way (all edges above sentences)</a:t>
            </a:r>
          </a:p>
          <a:p>
            <a:pPr lvl="1"/>
            <a:r>
              <a:rPr lang="en-US" sz="2400" i="1" dirty="0"/>
              <a:t>Projective</a:t>
            </a:r>
            <a:r>
              <a:rPr lang="en-US" sz="2400" dirty="0"/>
              <a:t>: The parse has no intersecting/crossing edges when drawn this way</a:t>
            </a:r>
          </a:p>
          <a:p>
            <a:pPr lvl="2"/>
            <a:r>
              <a:rPr lang="en-US" sz="2200" dirty="0"/>
              <a:t>Common property of interest in dependency parsing, well-studied linguistically</a:t>
            </a:r>
          </a:p>
          <a:p>
            <a:pPr marL="324000" lvl="1" indent="0">
              <a:buNone/>
            </a:pPr>
            <a:endParaRPr lang="en-US" sz="2400" dirty="0">
              <a:solidFill>
                <a:schemeClr val="accent6"/>
              </a:solidFill>
            </a:endParaRPr>
          </a:p>
          <a:p>
            <a:pPr marL="324000" lvl="1" indent="0">
              <a:buNone/>
            </a:pPr>
            <a:br>
              <a:rPr lang="en-US" sz="2400" dirty="0"/>
            </a:br>
            <a:endParaRPr lang="en-US" sz="2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BE4ECB-FFF3-4E37-8ADE-8EB04BF16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119" y="2965684"/>
            <a:ext cx="9723762" cy="3836678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3A3617-B7A9-47F8-997B-F1F14A257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C69D1D-21D0-4A18-AEAC-FC30343B6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812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ABC1D-F484-473F-9D38-0FD912681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Order and Human Language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1D0FC-34CB-448F-AFB3-18AE22973E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3F856D-B7A7-4317-BB5C-3AE99D0DA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D9E8FB-E5C1-4FFB-95B0-3BDAC0C45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116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Word ordering behaviors</a:t>
            </a:r>
          </a:p>
          <a:p>
            <a:pPr lvl="1"/>
            <a:r>
              <a:rPr lang="en-US" sz="2400" dirty="0"/>
              <a:t>Rigid (Fixed) vs. Flexible (Free)</a:t>
            </a:r>
          </a:p>
          <a:p>
            <a:pPr lvl="1"/>
            <a:r>
              <a:rPr lang="en-US" sz="2400" dirty="0"/>
              <a:t>Basic word order </a:t>
            </a:r>
          </a:p>
          <a:p>
            <a:pPr marL="324000" lvl="1" indent="0">
              <a:buNone/>
            </a:pPr>
            <a:endParaRPr lang="en-US" sz="2400" dirty="0"/>
          </a:p>
          <a:p>
            <a:r>
              <a:rPr lang="en-US" sz="3600" dirty="0"/>
              <a:t>Why does this matter?</a:t>
            </a:r>
          </a:p>
          <a:p>
            <a:pPr lvl="1"/>
            <a:r>
              <a:rPr lang="en-US" sz="2400" dirty="0"/>
              <a:t>Language universals (Greenberg, 1963)</a:t>
            </a:r>
          </a:p>
          <a:p>
            <a:pPr lvl="2"/>
            <a:r>
              <a:rPr lang="en-US" sz="2200" dirty="0"/>
              <a:t>Harmonic orders facilitate learning (Culbertson and Newport, 2015, 2017)</a:t>
            </a:r>
          </a:p>
          <a:p>
            <a:pPr lvl="1"/>
            <a:r>
              <a:rPr lang="en-US" sz="2400" dirty="0"/>
              <a:t>Typological categorization of natural languages (Dryer, 1997)</a:t>
            </a:r>
          </a:p>
          <a:p>
            <a:pPr lvl="2"/>
            <a:r>
              <a:rPr lang="en-US" sz="2200" i="1" dirty="0"/>
              <a:t>WALS</a:t>
            </a:r>
            <a:r>
              <a:rPr lang="en-US" sz="2200" dirty="0"/>
              <a:t> (Dryer, 2013)</a:t>
            </a:r>
            <a:endParaRPr lang="en-US" sz="2200" i="1" dirty="0"/>
          </a:p>
          <a:p>
            <a:pPr lvl="1"/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4C8F11-B833-41D3-9489-6428F206EE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50" t="56505" r="50000" b="13398"/>
          <a:stretch/>
        </p:blipFill>
        <p:spPr>
          <a:xfrm>
            <a:off x="6093930" y="670264"/>
            <a:ext cx="5516877" cy="2410287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1157FF-4158-4F9E-A324-BC032BC47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2D5B9-C43C-412B-81C0-74D41661C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96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14DEC24D-37CF-41F5-8362-6A7C2331CA5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</p:spPr>
            <p:txBody>
              <a:bodyPr/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dirty="0"/>
                  <a:t>Incremental Processing Theories</a:t>
                </a:r>
              </a:p>
              <a:p>
                <a:pPr lvl="1"/>
                <a:r>
                  <a:rPr lang="en-US" sz="2400" dirty="0"/>
                  <a:t>Goal: Explain processing cost of </a:t>
                </a:r>
                <a:r>
                  <a:rPr lang="en-US" sz="2400" i="1" dirty="0" err="1"/>
                  <a:t>w</a:t>
                </a:r>
                <a:r>
                  <a:rPr lang="en-US" sz="2400" i="1" baseline="-25000" dirty="0" err="1"/>
                  <a:t>i</a:t>
                </a:r>
                <a:r>
                  <a:rPr lang="en-US" sz="2400" i="1" dirty="0"/>
                  <a:t> </a:t>
                </a:r>
                <a:r>
                  <a:rPr lang="en-US" sz="2400" dirty="0"/>
                  <a:t>given context (</a:t>
                </a:r>
                <a:r>
                  <a:rPr lang="en-US" sz="2400" i="1" dirty="0" err="1"/>
                  <a:t>w</a:t>
                </a:r>
                <a:r>
                  <a:rPr lang="en-US" sz="2400" i="1" baseline="-25000" dirty="0" err="1"/>
                  <a:t>i</a:t>
                </a:r>
                <a:r>
                  <a:rPr lang="en-US" sz="2400" i="1" baseline="-25000" dirty="0"/>
                  <a:t> </a:t>
                </a:r>
                <a:r>
                  <a:rPr lang="en-US" sz="2400" dirty="0"/>
                  <a:t>…</a:t>
                </a:r>
                <a:r>
                  <a:rPr lang="en-US" sz="2400" i="1" dirty="0"/>
                  <a:t> w</a:t>
                </a:r>
                <a:r>
                  <a:rPr lang="en-US" sz="2400" i="1" baseline="-25000" dirty="0"/>
                  <a:t>i-1</a:t>
                </a:r>
                <a:r>
                  <a:rPr lang="en-US" sz="2400" dirty="0"/>
                  <a:t>)</a:t>
                </a:r>
              </a:p>
              <a:p>
                <a:pPr marL="324000" lvl="1" indent="0">
                  <a:buNone/>
                </a:pPr>
                <a:endParaRPr lang="en-US" sz="2400" dirty="0"/>
              </a:p>
              <a:p>
                <a:pPr lvl="1"/>
                <a:r>
                  <a:rPr lang="en-US" sz="2400" dirty="0"/>
                  <a:t>Expectation-based theories:</a:t>
                </a:r>
              </a:p>
              <a:p>
                <a:pPr lvl="2"/>
                <a:r>
                  <a:rPr lang="en-US" sz="2200" dirty="0"/>
                  <a:t> Cost is proportional to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22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f>
                          <m:f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endChr m:val="|"/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en-US" sz="2200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d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sSub>
                              <m:sSub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 … </m:t>
                            </m:r>
                            <m:sSub>
                              <m:sSubPr>
                                <m:ctrlPr>
                                  <a:rPr lang="en-US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200" i="1">
                                    <a:latin typeface="Cambria Math" panose="02040503050406030204" pitchFamily="18" charset="0"/>
                                  </a:rPr>
                                  <m:t>−1</m:t>
                                </m:r>
                              </m:sub>
                            </m:sSub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</m:e>
                    </m:func>
                  </m:oMath>
                </a14:m>
                <a:r>
                  <a:rPr lang="en-US" sz="2200" dirty="0"/>
                  <a:t> (Hale, 2001; Levy, 2008)</a:t>
                </a:r>
              </a:p>
              <a:p>
                <a:pPr lvl="1"/>
                <a:r>
                  <a:rPr lang="en-US" sz="2400" dirty="0"/>
                  <a:t>Memory-based theories:</a:t>
                </a:r>
              </a:p>
              <a:p>
                <a:pPr lvl="2"/>
                <a:r>
                  <a:rPr lang="en-US" sz="2200" dirty="0"/>
                  <a:t>Cost is proportional to difficulty of retrieving units used to process </a:t>
                </a:r>
                <a:r>
                  <a:rPr lang="en-US" sz="2000" i="1" dirty="0" err="1"/>
                  <a:t>w</a:t>
                </a:r>
                <a:r>
                  <a:rPr lang="en-US" sz="2000" i="1" baseline="-25000" dirty="0" err="1"/>
                  <a:t>i</a:t>
                </a:r>
                <a:r>
                  <a:rPr lang="en-US" sz="2000" i="1" dirty="0"/>
                  <a:t> </a:t>
                </a:r>
                <a:r>
                  <a:rPr lang="en-US" sz="2200" dirty="0"/>
                  <a:t>(Gibson, 1998)</a:t>
                </a:r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14DEC24D-37CF-41F5-8362-6A7C2331CA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  <a:blipFill>
                <a:blip r:embed="rId2"/>
                <a:stretch>
                  <a:fillRect l="-1215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EED401-597C-4D1E-A236-BEF6CFC97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FA643-6C20-4A95-89FE-C4357F680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469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DEC24D-37CF-41F5-8362-6A7C2331CA5F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Dependency Length Minimization</a:t>
            </a:r>
          </a:p>
          <a:p>
            <a:pPr lvl="1"/>
            <a:r>
              <a:rPr lang="en-US" sz="2400" i="1" dirty="0"/>
              <a:t>What belongs together mentally is placed together</a:t>
            </a:r>
            <a:r>
              <a:rPr lang="en-US" sz="2400" dirty="0"/>
              <a:t> (</a:t>
            </a:r>
            <a:r>
              <a:rPr lang="en-US" sz="2400" dirty="0" err="1"/>
              <a:t>Behaghel</a:t>
            </a:r>
            <a:r>
              <a:rPr lang="en-US" sz="2400" dirty="0"/>
              <a:t>, 1932)</a:t>
            </a:r>
          </a:p>
          <a:p>
            <a:pPr lvl="1"/>
            <a:r>
              <a:rPr lang="en-US" sz="2400" dirty="0"/>
              <a:t>Pervasive evidence:</a:t>
            </a:r>
          </a:p>
          <a:p>
            <a:pPr lvl="2"/>
            <a:r>
              <a:rPr lang="en-US" sz="2200" dirty="0"/>
              <a:t>Japanese – (Yamashita and Chang 2001); 37 natural languages – (Futrell et al. 2015)</a:t>
            </a:r>
          </a:p>
          <a:p>
            <a:pPr lvl="2"/>
            <a:r>
              <a:rPr lang="en-US" sz="2200" dirty="0"/>
              <a:t>Grammar design (</a:t>
            </a:r>
            <a:r>
              <a:rPr lang="en-US" sz="2200" dirty="0" err="1"/>
              <a:t>Rijkhoff</a:t>
            </a:r>
            <a:r>
              <a:rPr lang="en-US" sz="2200" dirty="0"/>
              <a:t>, 1990; Hawkins, 1990)</a:t>
            </a:r>
          </a:p>
          <a:p>
            <a:pPr lvl="2"/>
            <a:r>
              <a:rPr lang="en-US" sz="2200" dirty="0"/>
              <a:t>Beneficial inductive bias in parsing </a:t>
            </a:r>
            <a:r>
              <a:rPr lang="en-US" sz="1300" dirty="0"/>
              <a:t>(Collins, 2003, Klein and Manning, 2004; Eisner and Smith, 2005; Smith and Eisner, 2006)</a:t>
            </a:r>
            <a:endParaRPr lang="en-US" sz="2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5E9959-1A42-4B37-9CB9-1CD7AB4832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95" t="49063" r="7051" b="12362"/>
          <a:stretch/>
        </p:blipFill>
        <p:spPr>
          <a:xfrm>
            <a:off x="1948720" y="3755254"/>
            <a:ext cx="8294557" cy="302728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6F4BB-7300-41E4-A156-6008E19BB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65E311-5107-442C-9EA3-DA2D2C55D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663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F13D1-1A2F-4647-8312-D68CDC8F1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Framework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E346F-78BA-4217-9E5A-CE9EBA60E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I: Notation and Objectives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6B181-62DC-4A38-880A-021F0735E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2AFEA2-CFDD-47D9-BC38-179AE019B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95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14DEC24D-37CF-41F5-8362-6A7C2331CA5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</p:spPr>
            <p:txBody>
              <a:bodyPr/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24000" lvl="1" indent="0">
                  <a:buNone/>
                </a:pPr>
                <a:r>
                  <a:rPr lang="en-US" sz="2400" dirty="0"/>
                  <a:t>Inputs: Sentence </a:t>
                </a:r>
                <a:r>
                  <a:rPr lang="en-US" sz="2400" i="1" dirty="0"/>
                  <a:t>s </a:t>
                </a:r>
                <a:r>
                  <a:rPr lang="en-US" sz="2400" dirty="0"/>
                  <a:t>= (</a:t>
                </a:r>
                <a:r>
                  <a:rPr lang="en-US" sz="2400" i="1" dirty="0"/>
                  <a:t>w</a:t>
                </a:r>
                <a:r>
                  <a:rPr lang="en-US" sz="2400" i="1" baseline="-25000" dirty="0"/>
                  <a:t>1 </a:t>
                </a:r>
                <a:r>
                  <a:rPr lang="en-US" sz="2400" dirty="0"/>
                  <a:t>…</a:t>
                </a:r>
                <a:r>
                  <a:rPr lang="en-US" sz="2400" i="1" dirty="0"/>
                  <a:t> </a:t>
                </a:r>
                <a:r>
                  <a:rPr lang="en-US" sz="2400" i="1" dirty="0" err="1"/>
                  <a:t>w</a:t>
                </a:r>
                <a:r>
                  <a:rPr lang="en-US" sz="2400" i="1" baseline="-25000" dirty="0" err="1"/>
                  <a:t>n</a:t>
                </a:r>
                <a:r>
                  <a:rPr lang="en-US" sz="2400" dirty="0"/>
                  <a:t>); dependency parse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d>
                  </m:oMath>
                </a14:m>
                <a:endParaRPr lang="en-US" sz="2400" b="0" dirty="0"/>
              </a:p>
              <a:p>
                <a:pPr marL="324000" lvl="1" indent="0">
                  <a:buNone/>
                </a:pPr>
                <a:endParaRPr lang="en-US" sz="2400" dirty="0"/>
              </a:p>
              <a:p>
                <a:pPr marL="324000" lvl="1" indent="0">
                  <a:buNone/>
                </a:pPr>
                <a:r>
                  <a:rPr lang="en-US" sz="2400" i="1" dirty="0"/>
                  <a:t>Linear layout – </a:t>
                </a:r>
                <a:r>
                  <a:rPr lang="en-US" sz="2400" dirty="0"/>
                  <a:t>A bijective mapping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: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d>
                      <m:dPr>
                        <m:begChr m:val="["/>
                        <m:endChr m:val="]"/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2400" b="0" dirty="0">
                  <a:ea typeface="Cambria Math" panose="02040503050406030204" pitchFamily="18" charset="0"/>
                </a:endParaRPr>
              </a:p>
              <a:p>
                <a:pPr marL="324000" lvl="1" indent="0">
                  <a:buNone/>
                </a:pPr>
                <a:r>
                  <a:rPr lang="en-US" sz="2400" i="1" dirty="0"/>
                  <a:t>Identity linear layout –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𝐼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: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d>
                      <m:dPr>
                        <m:begChr m:val="["/>
                        <m:endChr m:val="]"/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</m:d>
                  </m:oMath>
                </a14:m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240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en-US" sz="2400" i="1" dirty="0">
                  <a:ea typeface="Cambria Math" panose="02040503050406030204" pitchFamily="18" charset="0"/>
                </a:endParaRPr>
              </a:p>
              <a:p>
                <a:pPr marL="324000" lvl="1" indent="0">
                  <a:buNone/>
                </a:pPr>
                <a:br>
                  <a:rPr lang="en-US" sz="2400" i="1" dirty="0"/>
                </a:br>
                <a:r>
                  <a:rPr lang="en-US" sz="2400" i="1" dirty="0"/>
                  <a:t>Edge length –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endParaRPr lang="en-US" sz="24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240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=|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2400" i="1" dirty="0"/>
              </a:p>
              <a:p>
                <a:pPr marL="324000" lvl="1" indent="0">
                  <a:buNone/>
                </a:pPr>
                <a:br>
                  <a:rPr lang="en-US" sz="2400" i="1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∈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: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≤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; 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∈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: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</m:e>
                          </m:d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&gt;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</m:oMath>
                  </m:oMathPara>
                </a14:m>
                <a:endParaRPr lang="en-US" sz="2400" i="1" dirty="0"/>
              </a:p>
              <a:p>
                <a:pPr marL="324000" lvl="1" indent="0">
                  <a:buNone/>
                </a:pPr>
                <a:r>
                  <a:rPr lang="en-US" sz="2400" i="1" dirty="0"/>
                  <a:t>Edge cut –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 :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]→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endParaRPr lang="en-US" sz="2400" i="1" dirty="0"/>
              </a:p>
              <a:p>
                <a:pPr marL="3240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</m:sub>
                      </m:sSub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=|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𝑣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𝐸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: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and</m:t>
                          </m:r>
                          <m: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v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e>
                          </m:d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en-US" sz="2400" i="1" dirty="0"/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14DEC24D-37CF-41F5-8362-6A7C2331CA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  <a:blipFill>
                <a:blip r:embed="rId2"/>
                <a:stretch>
                  <a:fillRect t="-940" b="-70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EC535E-A635-4D35-A98F-2E471C9AF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B33F62-A4C1-4DF3-A820-D196C3EB8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313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14DEC24D-37CF-41F5-8362-6A7C2331CA5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</p:spPr>
            <p:txBody>
              <a:bodyPr/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24000" lvl="1" indent="0">
                  <a:buNone/>
                </a:pPr>
                <a:r>
                  <a:rPr lang="en-US" sz="2400" dirty="0"/>
                  <a:t>Let </a:t>
                </a:r>
                <a:r>
                  <a:rPr lang="en-US" sz="2400" i="1" dirty="0"/>
                  <a:t>D</a:t>
                </a:r>
                <a:r>
                  <a:rPr lang="en-US" sz="2400" dirty="0"/>
                  <a:t> be the space of input sentences and </a:t>
                </a:r>
                <a:r>
                  <a:rPr lang="en-US" sz="2400" i="1" dirty="0"/>
                  <a:t>S</a:t>
                </a:r>
                <a:r>
                  <a:rPr lang="en-US" sz="2400" i="1" baseline="-25000" dirty="0"/>
                  <a:t>n</a:t>
                </a:r>
                <a:r>
                  <a:rPr lang="en-US" sz="2400" i="1" dirty="0"/>
                  <a:t> </a:t>
                </a:r>
                <a:r>
                  <a:rPr lang="en-US" sz="2400" dirty="0"/>
                  <a:t>be the space of linear layouts on </a:t>
                </a:r>
                <a:r>
                  <a:rPr lang="en-US" sz="2400" i="1" dirty="0"/>
                  <a:t>s</a:t>
                </a:r>
                <a:r>
                  <a:rPr lang="en-US" sz="2400" dirty="0"/>
                  <a:t>.</a:t>
                </a:r>
                <a:endParaRPr lang="en-US" sz="2400" b="0" dirty="0"/>
              </a:p>
              <a:p>
                <a:pPr marL="324000" lvl="1" indent="0">
                  <a:buNone/>
                </a:pPr>
                <a:endParaRPr lang="en-US" sz="2400" dirty="0"/>
              </a:p>
              <a:p>
                <a:pPr marL="324000" lvl="1" indent="0">
                  <a:buNone/>
                </a:pPr>
                <a:r>
                  <a:rPr lang="en-US" sz="2400" i="1" dirty="0"/>
                  <a:t>Ordering rule –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: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sz="2400" b="0" dirty="0">
                  <a:ea typeface="Cambria Math" panose="02040503050406030204" pitchFamily="18" charset="0"/>
                </a:endParaRPr>
              </a:p>
              <a:p>
                <a:pPr marL="324000" lvl="1" indent="0">
                  <a:buNone/>
                </a:pPr>
                <a:r>
                  <a:rPr lang="en-US" sz="2400" dirty="0"/>
                  <a:t>Number of ordering rules: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!)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a14:m>
                <a:endParaRPr lang="en-US" sz="2400" b="0" dirty="0"/>
              </a:p>
              <a:p>
                <a:pPr marL="324000" lvl="1" indent="0">
                  <a:buNone/>
                </a:pPr>
                <a:br>
                  <a:rPr lang="en-US" sz="2400" i="1" dirty="0"/>
                </a:br>
                <a:r>
                  <a:rPr lang="en-US" sz="2400" dirty="0"/>
                  <a:t>Compute ordering rules via optimization </a:t>
                </a:r>
                <a:r>
                  <a:rPr lang="en-US" sz="2400" i="1" dirty="0" err="1"/>
                  <a:t>wrt</a:t>
                </a:r>
                <a:r>
                  <a:rPr lang="en-US" sz="2400" dirty="0"/>
                  <a:t> cost function f:</a:t>
                </a:r>
                <a:endParaRPr lang="en-US" sz="24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3240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argmin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𝜋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 ∈ 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i="1" dirty="0"/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14DEC24D-37CF-41F5-8362-6A7C2331CA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  <a:blipFill>
                <a:blip r:embed="rId2"/>
                <a:stretch>
                  <a:fillRect t="-9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9797D9-3B48-4757-8A20-1FE61D9EA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C16D7D-1EB0-4338-8078-A2A2F7518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276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9A977BFF-B012-4409-A100-D2BE4D335F6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25155756"/>
                  </p:ext>
                </p:extLst>
              </p:nvPr>
            </p:nvGraphicFramePr>
            <p:xfrm>
              <a:off x="449943" y="719665"/>
              <a:ext cx="11316305" cy="501703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94971">
                      <a:extLst>
                        <a:ext uri="{9D8B030D-6E8A-4147-A177-3AD203B41FA5}">
                          <a16:colId xmlns:a16="http://schemas.microsoft.com/office/drawing/2014/main" val="3425216728"/>
                        </a:ext>
                      </a:extLst>
                    </a:gridCol>
                    <a:gridCol w="2162629">
                      <a:extLst>
                        <a:ext uri="{9D8B030D-6E8A-4147-A177-3AD203B41FA5}">
                          <a16:colId xmlns:a16="http://schemas.microsoft.com/office/drawing/2014/main" val="3425547471"/>
                        </a:ext>
                      </a:extLst>
                    </a:gridCol>
                    <a:gridCol w="3522133">
                      <a:extLst>
                        <a:ext uri="{9D8B030D-6E8A-4147-A177-3AD203B41FA5}">
                          <a16:colId xmlns:a16="http://schemas.microsoft.com/office/drawing/2014/main" val="599282021"/>
                        </a:ext>
                      </a:extLst>
                    </a:gridCol>
                    <a:gridCol w="2099734">
                      <a:extLst>
                        <a:ext uri="{9D8B030D-6E8A-4147-A177-3AD203B41FA5}">
                          <a16:colId xmlns:a16="http://schemas.microsoft.com/office/drawing/2014/main" val="852206123"/>
                        </a:ext>
                      </a:extLst>
                    </a:gridCol>
                    <a:gridCol w="2036838">
                      <a:extLst>
                        <a:ext uri="{9D8B030D-6E8A-4147-A177-3AD203B41FA5}">
                          <a16:colId xmlns:a16="http://schemas.microsoft.com/office/drawing/2014/main" val="3996206849"/>
                        </a:ext>
                      </a:extLst>
                    </a:gridCol>
                  </a:tblGrid>
                  <a:tr h="74627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Bandwidth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Minimum Linear Arrangement</a:t>
                          </a:r>
                        </a:p>
                        <a:p>
                          <a:pPr algn="ctr"/>
                          <a:r>
                            <a:rPr lang="en-US" dirty="0"/>
                            <a:t>(</a:t>
                          </a:r>
                          <a:r>
                            <a:rPr lang="en-US" dirty="0" err="1"/>
                            <a:t>MinLA</a:t>
                          </a:r>
                          <a:r>
                            <a:rPr lang="en-US" dirty="0"/>
                            <a:t>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Cutwidth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sum-</a:t>
                          </a:r>
                          <a:r>
                            <a:rPr lang="en-US" dirty="0" err="1"/>
                            <a:t>Cutwidth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83821504"/>
                      </a:ext>
                    </a:extLst>
                  </a:tr>
                  <a:tr h="61319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Objective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1800" b="0" i="0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m</m:t>
                                        </m:r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𝑎𝑥</m:t>
                                        </m:r>
                                      </m:e>
                                      <m:lim>
                                        <m:d>
                                          <m:dPr>
                                            <m:ctrlPr>
                                              <a:rPr lang="en-US" sz="18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8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𝑢</m:t>
                                            </m:r>
                                            <m:r>
                                              <a:rPr lang="en-US" sz="18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,</m:t>
                                            </m:r>
                                            <m:r>
                                              <a:rPr lang="en-US" sz="1800" b="0" i="1" smtClean="0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𝑣</m:t>
                                            </m:r>
                                          </m:e>
                                        </m:d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 ∈ </m:t>
                                        </m:r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𝐸</m:t>
                                        </m:r>
                                      </m:lim>
                                    </m:limLow>
                                  </m:fName>
                                  <m:e>
                                    <m:sSub>
                                      <m:sSubPr>
                                        <m:ctrlP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𝜋</m:t>
                                        </m:r>
                                      </m:sub>
                                    </m:s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</m:e>
                                </m:func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en-US" sz="18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d>
                                      <m:dPr>
                                        <m:ctrlP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𝑢</m:t>
                                        </m:r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</m:d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∈ 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𝐸</m:t>
                                    </m: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en-US" sz="1800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𝜋</m:t>
                                        </m:r>
                                      </m:sub>
                                    </m:sSub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𝑢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 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𝑣</m:t>
                                    </m:r>
                                    <m:r>
                                      <a:rPr lang="en-US" sz="18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nary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i="0" smtClean="0">
                                            <a:latin typeface="Cambria Math" panose="02040503050406030204" pitchFamily="18" charset="0"/>
                                          </a:rPr>
                                          <m:t>max</m:t>
                                        </m:r>
                                      </m:e>
                                      <m:lim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 ∈[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]</m:t>
                                        </m:r>
                                      </m:lim>
                                    </m:limLow>
                                  </m:fName>
                                  <m:e>
                                    <m:sSub>
                                      <m:sSub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𝜋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supHide m:val="on"/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∈[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]</m:t>
                                    </m:r>
                                  </m:sub>
                                  <m:sup/>
                                  <m:e>
                                    <m:sSub>
                                      <m:sSubPr>
                                        <m:ctrlPr>
                                          <a:rPr lang="en-US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𝜋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nary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510489311"/>
                      </a:ext>
                    </a:extLst>
                  </a:tr>
                  <a:tr h="61319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Interpretation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Minimize longest dependency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Minimize sum of length of dependencies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Minimize max # of active dependencies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Minimize sum of active dependencies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88491057"/>
                      </a:ext>
                    </a:extLst>
                  </a:tr>
                  <a:tr h="613199">
                    <a:tc>
                      <a:txBody>
                        <a:bodyPr/>
                        <a:lstStyle/>
                        <a:p>
                          <a:pPr marL="0" marR="0" lvl="0" indent="0" algn="l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Abbreviations</a:t>
                          </a:r>
                        </a:p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𝜋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84935400"/>
                      </a:ext>
                    </a:extLst>
                  </a:tr>
                  <a:tr h="61319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Origin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Harary</a:t>
                          </a:r>
                          <a:r>
                            <a:rPr lang="en-US" dirty="0"/>
                            <a:t> (1967)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Harper (1964)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Adolphson</a:t>
                          </a:r>
                          <a:r>
                            <a:rPr lang="en-US" dirty="0"/>
                            <a:t> and Hu (1973)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96690236"/>
                      </a:ext>
                    </a:extLst>
                  </a:tr>
                  <a:tr h="61319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Graphs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NP-Hard</a:t>
                          </a:r>
                        </a:p>
                        <a:p>
                          <a:pPr algn="ctr"/>
                          <a:r>
                            <a:rPr lang="en-US" dirty="0"/>
                            <a:t>Papadimitriou (1976)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NP-Hard</a:t>
                          </a:r>
                        </a:p>
                        <a:p>
                          <a:pPr algn="ctr"/>
                          <a:r>
                            <a:rPr lang="en-US" dirty="0" err="1"/>
                            <a:t>Garey</a:t>
                          </a:r>
                          <a:r>
                            <a:rPr lang="en-US" dirty="0"/>
                            <a:t> et al. (1974)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NP-Hard</a:t>
                          </a:r>
                        </a:p>
                        <a:p>
                          <a:pPr algn="ctr"/>
                          <a:r>
                            <a:rPr lang="en-US" dirty="0"/>
                            <a:t>Gavril (2011)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3210319"/>
                      </a:ext>
                    </a:extLst>
                  </a:tr>
                  <a:tr h="61319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Tree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NP-Hard</a:t>
                          </a:r>
                        </a:p>
                        <a:p>
                          <a:pPr algn="ctr"/>
                          <a:r>
                            <a:rPr lang="en-US" dirty="0" err="1"/>
                            <a:t>Garey</a:t>
                          </a:r>
                          <a:r>
                            <a:rPr lang="en-US" dirty="0"/>
                            <a:t> et al. (1978)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.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58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r>
                            <a:rPr lang="en-US" dirty="0"/>
                            <a:t>Chung (1984)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func>
                                  <m:func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b="0" i="0" smtClean="0">
                                        <a:latin typeface="Cambria Math" panose="02040503050406030204" pitchFamily="18" charset="0"/>
                                      </a:rPr>
                                      <m:t>log</m:t>
                                    </m:r>
                                  </m:fName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US" dirty="0"/>
                        </a:p>
                        <a:p>
                          <a:pPr algn="ctr"/>
                          <a:r>
                            <a:rPr lang="en-US" dirty="0" err="1"/>
                            <a:t>Yannakakis</a:t>
                          </a:r>
                          <a:r>
                            <a:rPr lang="en-US" dirty="0"/>
                            <a:t> (1985)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8530372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4">
                <a:extLst>
                  <a:ext uri="{FF2B5EF4-FFF2-40B4-BE49-F238E27FC236}">
                    <a16:creationId xmlns:a16="http://schemas.microsoft.com/office/drawing/2014/main" id="{9A977BFF-B012-4409-A100-D2BE4D335F6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25155756"/>
                  </p:ext>
                </p:extLst>
              </p:nvPr>
            </p:nvGraphicFramePr>
            <p:xfrm>
              <a:off x="449943" y="719665"/>
              <a:ext cx="11316305" cy="501703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94971">
                      <a:extLst>
                        <a:ext uri="{9D8B030D-6E8A-4147-A177-3AD203B41FA5}">
                          <a16:colId xmlns:a16="http://schemas.microsoft.com/office/drawing/2014/main" val="3425216728"/>
                        </a:ext>
                      </a:extLst>
                    </a:gridCol>
                    <a:gridCol w="2162629">
                      <a:extLst>
                        <a:ext uri="{9D8B030D-6E8A-4147-A177-3AD203B41FA5}">
                          <a16:colId xmlns:a16="http://schemas.microsoft.com/office/drawing/2014/main" val="3425547471"/>
                        </a:ext>
                      </a:extLst>
                    </a:gridCol>
                    <a:gridCol w="3522133">
                      <a:extLst>
                        <a:ext uri="{9D8B030D-6E8A-4147-A177-3AD203B41FA5}">
                          <a16:colId xmlns:a16="http://schemas.microsoft.com/office/drawing/2014/main" val="599282021"/>
                        </a:ext>
                      </a:extLst>
                    </a:gridCol>
                    <a:gridCol w="2099734">
                      <a:extLst>
                        <a:ext uri="{9D8B030D-6E8A-4147-A177-3AD203B41FA5}">
                          <a16:colId xmlns:a16="http://schemas.microsoft.com/office/drawing/2014/main" val="852206123"/>
                        </a:ext>
                      </a:extLst>
                    </a:gridCol>
                    <a:gridCol w="2036838">
                      <a:extLst>
                        <a:ext uri="{9D8B030D-6E8A-4147-A177-3AD203B41FA5}">
                          <a16:colId xmlns:a16="http://schemas.microsoft.com/office/drawing/2014/main" val="3996206849"/>
                        </a:ext>
                      </a:extLst>
                    </a:gridCol>
                  </a:tblGrid>
                  <a:tr h="74627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Bandwidth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Minimum Linear Arrangement</a:t>
                          </a:r>
                        </a:p>
                        <a:p>
                          <a:pPr algn="ctr"/>
                          <a:r>
                            <a:rPr lang="en-US" dirty="0"/>
                            <a:t>(</a:t>
                          </a:r>
                          <a:r>
                            <a:rPr lang="en-US" dirty="0" err="1"/>
                            <a:t>MinLA</a:t>
                          </a:r>
                          <a:r>
                            <a:rPr lang="en-US" dirty="0"/>
                            <a:t>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Cutwidth</a:t>
                          </a:r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sum-</a:t>
                          </a:r>
                          <a:r>
                            <a:rPr lang="en-US" dirty="0" err="1"/>
                            <a:t>Cutwidth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83821504"/>
                      </a:ext>
                    </a:extLst>
                  </a:tr>
                  <a:tr h="79298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Objective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69101" t="-98462" r="-354213" b="-4515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4152" t="-98462" r="-118166" b="-4515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42029" t="-98462" r="-97971" b="-4515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56587" t="-98462" r="-1198" b="-4515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10489311"/>
                      </a:ext>
                    </a:extLst>
                  </a:tr>
                  <a:tr h="9144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Interpretation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Minimize longest dependency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Minimize sum of length of dependencies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Minimize max # of active dependencies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Minimize sum of active dependencies</a:t>
                          </a:r>
                        </a:p>
                        <a:p>
                          <a:pPr algn="ctr"/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88491057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marL="0" marR="0" lvl="0" indent="0" algn="l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dirty="0"/>
                            <a:t>Abbreviations</a:t>
                          </a:r>
                        </a:p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69101" t="-388571" r="-354213" b="-316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4152" t="-388571" r="-118166" b="-316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42029" t="-388571" r="-97971" b="-316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84935400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Origin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Harary</a:t>
                          </a:r>
                          <a:r>
                            <a:rPr lang="en-US" dirty="0"/>
                            <a:t> (1967)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Harper (1964)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 err="1"/>
                            <a:t>Adolphson</a:t>
                          </a:r>
                          <a:r>
                            <a:rPr lang="en-US" dirty="0"/>
                            <a:t> and Hu (1973)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96690236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Graphs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NP-Hard</a:t>
                          </a:r>
                        </a:p>
                        <a:p>
                          <a:pPr algn="ctr"/>
                          <a:r>
                            <a:rPr lang="en-US" dirty="0"/>
                            <a:t>Papadimitriou (1976)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NP-Hard</a:t>
                          </a:r>
                        </a:p>
                        <a:p>
                          <a:pPr algn="ctr"/>
                          <a:r>
                            <a:rPr lang="en-US" dirty="0" err="1"/>
                            <a:t>Garey</a:t>
                          </a:r>
                          <a:r>
                            <a:rPr lang="en-US" dirty="0"/>
                            <a:t> et al. (1974)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NP-Hard</a:t>
                          </a:r>
                        </a:p>
                        <a:p>
                          <a:pPr algn="ctr"/>
                          <a:r>
                            <a:rPr lang="en-US" dirty="0"/>
                            <a:t>Gavril (2011)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13210319"/>
                      </a:ext>
                    </a:extLst>
                  </a:tr>
                  <a:tr h="64312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Tree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/>
                            <a:t>NP-Hard</a:t>
                          </a:r>
                        </a:p>
                        <a:p>
                          <a:pPr algn="ctr"/>
                          <a:r>
                            <a:rPr lang="en-US" dirty="0" err="1"/>
                            <a:t>Garey</a:t>
                          </a:r>
                          <a:r>
                            <a:rPr lang="en-US" dirty="0"/>
                            <a:t> et al. (1978)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04152" t="-682075" r="-118166" b="-150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342029" t="-682075" r="-97971" b="-150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8530372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35F47E6-285A-4616-8CEF-330B21F78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18AB98-3C48-408C-89B7-A6507950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322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BF1C-891F-4649-B924-1A5EE5199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4B739B-8C9C-49DF-9EE7-A53E8A9D3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3EEC74-E98F-40B5-85BE-E66331CC1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6193DA-382A-4FBA-9A8E-DC16B9C22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4036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EAE52B-6ED8-4FDC-AC7C-A01B697446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98" t="31974" r="16772" b="10098"/>
          <a:stretch/>
        </p:blipFill>
        <p:spPr>
          <a:xfrm>
            <a:off x="993015" y="761259"/>
            <a:ext cx="10205969" cy="5335481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A31523-97F4-48E8-A8E3-D5724FC6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A701FC-D67D-4FBA-9F54-268D8939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5282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EAE52B-6ED8-4FDC-AC7C-A01B697446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67" t="31975" r="35069" b="23134"/>
          <a:stretch/>
        </p:blipFill>
        <p:spPr>
          <a:xfrm>
            <a:off x="8562624" y="685799"/>
            <a:ext cx="3084879" cy="30472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F0CF08-B074-4EC6-A26D-0C4AA041C0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25" t="25114" r="17063" b="18382"/>
          <a:stretch/>
        </p:blipFill>
        <p:spPr>
          <a:xfrm>
            <a:off x="1771094" y="2938509"/>
            <a:ext cx="7523825" cy="3875103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45A04261-C841-4FA7-983E-4516A4EC99D7}"/>
              </a:ext>
            </a:extLst>
          </p:cNvPr>
          <p:cNvSpPr/>
          <p:nvPr/>
        </p:nvSpPr>
        <p:spPr>
          <a:xfrm>
            <a:off x="696898" y="2938509"/>
            <a:ext cx="1460376" cy="70133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Bandwidth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58FD444-73CB-4D37-A85F-113E55B07821}"/>
              </a:ext>
            </a:extLst>
          </p:cNvPr>
          <p:cNvSpPr/>
          <p:nvPr/>
        </p:nvSpPr>
        <p:spPr>
          <a:xfrm>
            <a:off x="696898" y="3733059"/>
            <a:ext cx="1460376" cy="70133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MinLA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39E6EE7-2E62-417E-9556-671BE38C29F4}"/>
              </a:ext>
            </a:extLst>
          </p:cNvPr>
          <p:cNvSpPr/>
          <p:nvPr/>
        </p:nvSpPr>
        <p:spPr>
          <a:xfrm>
            <a:off x="696898" y="4525392"/>
            <a:ext cx="1460376" cy="701336"/>
          </a:xfrm>
          <a:prstGeom prst="rightArrow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Cutwidth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ABF5D83-8C81-4AC0-B463-698B0F14C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783E169-9E40-460C-9405-A645453BE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619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DEC24D-37CF-41F5-8362-6A7C2331CA5F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Generalizing Bandwidth and </a:t>
            </a:r>
            <a:r>
              <a:rPr lang="en-US" sz="3600" dirty="0" err="1"/>
              <a:t>MinLA</a:t>
            </a:r>
            <a:endParaRPr lang="en-US" sz="3600" dirty="0"/>
          </a:p>
          <a:p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r>
              <a:rPr lang="en-US" sz="3600" dirty="0"/>
              <a:t>Equating </a:t>
            </a:r>
            <a:r>
              <a:rPr lang="en-US" sz="3600" dirty="0" err="1"/>
              <a:t>MinLA</a:t>
            </a:r>
            <a:r>
              <a:rPr lang="en-US" sz="3600" dirty="0"/>
              <a:t> and sum-</a:t>
            </a:r>
            <a:r>
              <a:rPr lang="en-US" sz="3600" dirty="0" err="1"/>
              <a:t>Cutwidth</a:t>
            </a:r>
            <a:endParaRPr lang="en-US" sz="3600" dirty="0"/>
          </a:p>
          <a:p>
            <a:pPr lvl="1"/>
            <a:r>
              <a:rPr lang="en-US" sz="3400" dirty="0" err="1"/>
              <a:t>MinLA</a:t>
            </a:r>
            <a:r>
              <a:rPr lang="en-US" sz="3400" dirty="0"/>
              <a:t> : Each edge contributes it length</a:t>
            </a:r>
          </a:p>
          <a:p>
            <a:pPr lvl="1"/>
            <a:r>
              <a:rPr lang="en-US" sz="3400" dirty="0"/>
              <a:t>sum-</a:t>
            </a:r>
            <a:r>
              <a:rPr lang="en-US" sz="3400" dirty="0" err="1"/>
              <a:t>Cutwidth</a:t>
            </a:r>
            <a:r>
              <a:rPr lang="en-US" sz="3400" dirty="0"/>
              <a:t>: Each edge contributes 1 to every position from its left endpoint up until its right endpoint.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931DC5-ED29-4E63-9B91-5D4BB354EB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870" t="55799" r="20993" b="29680"/>
          <a:stretch/>
        </p:blipFill>
        <p:spPr>
          <a:xfrm>
            <a:off x="2647329" y="1290180"/>
            <a:ext cx="6897342" cy="1603331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406BC3-25A7-4DE6-809F-F474D6286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ED10B5-5985-4F2E-993A-C9FDCB344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8129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F13D1-1A2F-4647-8312-D68CDC8F1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Framework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E346F-78BA-4217-9E5A-CE9EBA60E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II: Algorithms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439F7C-1762-4EB1-8614-10E904A8A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4741CD-6925-40D7-B0FC-EFE1F73FA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0954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Bandwidth</a:t>
            </a:r>
          </a:p>
          <a:p>
            <a:pPr lvl="1"/>
            <a:r>
              <a:rPr lang="en-US" sz="2400" dirty="0"/>
              <a:t>Heuristic from Cuthill and McKee (1969); modified by Chan and George, 1980</a:t>
            </a:r>
          </a:p>
          <a:p>
            <a:pPr lvl="1"/>
            <a:r>
              <a:rPr lang="en-US" sz="2400" dirty="0"/>
              <a:t>Breadth-first search in order of increasing degree</a:t>
            </a:r>
          </a:p>
          <a:p>
            <a:r>
              <a:rPr lang="en-US" sz="3600" dirty="0" err="1"/>
              <a:t>MinLA</a:t>
            </a:r>
            <a:endParaRPr lang="en-US" sz="3600" dirty="0"/>
          </a:p>
          <a:p>
            <a:pPr lvl="1"/>
            <a:r>
              <a:rPr lang="en-US" sz="2400" dirty="0"/>
              <a:t>Linear time </a:t>
            </a:r>
            <a:r>
              <a:rPr lang="en-US" sz="2400" i="1" dirty="0"/>
              <a:t>under projectivity constraints* </a:t>
            </a:r>
            <a:r>
              <a:rPr lang="en-US" sz="2400" dirty="0"/>
              <a:t>from Gildea and </a:t>
            </a:r>
            <a:r>
              <a:rPr lang="en-US" sz="2400" dirty="0" err="1"/>
              <a:t>Temperley</a:t>
            </a:r>
            <a:r>
              <a:rPr lang="en-US" sz="2400" dirty="0"/>
              <a:t>, 2007</a:t>
            </a:r>
          </a:p>
          <a:p>
            <a:pPr lvl="1"/>
            <a:r>
              <a:rPr lang="en-US" sz="2400" dirty="0"/>
              <a:t>Will correct some errors and show it uses the same ideas as </a:t>
            </a:r>
            <a:r>
              <a:rPr lang="en-US" sz="2400" dirty="0" err="1"/>
              <a:t>Yannakakis</a:t>
            </a:r>
            <a:r>
              <a:rPr lang="en-US" sz="2400" dirty="0"/>
              <a:t>, 1985</a:t>
            </a:r>
          </a:p>
          <a:p>
            <a:r>
              <a:rPr lang="en-US" sz="3600" dirty="0" err="1"/>
              <a:t>Cutwidth</a:t>
            </a:r>
            <a:endParaRPr lang="en-US" sz="2800" dirty="0"/>
          </a:p>
          <a:p>
            <a:pPr lvl="1"/>
            <a:r>
              <a:rPr lang="en-US" sz="2400" dirty="0"/>
              <a:t>Linear time </a:t>
            </a:r>
            <a:r>
              <a:rPr lang="en-US" sz="2400" i="1" dirty="0"/>
              <a:t>under projectivity constraints* </a:t>
            </a:r>
            <a:r>
              <a:rPr lang="en-US" sz="2400" dirty="0"/>
              <a:t>from </a:t>
            </a:r>
            <a:r>
              <a:rPr lang="en-US" sz="2400" dirty="0" err="1"/>
              <a:t>Yannakakis</a:t>
            </a:r>
            <a:r>
              <a:rPr lang="en-US" sz="2400" dirty="0"/>
              <a:t>, 1985</a:t>
            </a:r>
          </a:p>
          <a:p>
            <a:pPr lvl="1"/>
            <a:r>
              <a:rPr lang="en-US" sz="2400" dirty="0"/>
              <a:t>Dynamic programming over tree structure known as </a:t>
            </a:r>
            <a:r>
              <a:rPr lang="en-US" sz="2400" i="1" dirty="0"/>
              <a:t>disjoint strategy</a:t>
            </a:r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FBEEF3-3434-4E5A-9053-748FD001E9E0}"/>
              </a:ext>
            </a:extLst>
          </p:cNvPr>
          <p:cNvSpPr txBox="1"/>
          <p:nvPr/>
        </p:nvSpPr>
        <p:spPr>
          <a:xfrm>
            <a:off x="-1" y="6304015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In the algorithms community, this is sometimes referred to the PLANAR version of the problem (e.g. PLANAR-CUTWIDTH)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6F78DA-0A88-4925-8C8E-C05F27AAD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AEA378-E26D-41C0-B3A0-317AF6C61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7456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098FAD-5734-4423-BC66-5D32A4833F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30" t="15404" r="21250" b="71521"/>
          <a:stretch/>
        </p:blipFill>
        <p:spPr>
          <a:xfrm>
            <a:off x="1324113" y="4940423"/>
            <a:ext cx="9275085" cy="12650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21DD16-0C14-4BA7-9B18-3E20130732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500" t="34145" r="12619" b="39189"/>
          <a:stretch/>
        </p:blipFill>
        <p:spPr>
          <a:xfrm>
            <a:off x="1000487" y="1040190"/>
            <a:ext cx="10191026" cy="3406019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DD3CE-0074-4DC3-98C2-B373C4797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3795A-64E3-48F0-BE1A-E8BAFD168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4987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</p:spPr>
            <p:txBody>
              <a:bodyPr/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dirty="0"/>
                  <a:t>Correcting Gildea and </a:t>
                </a:r>
                <a:r>
                  <a:rPr lang="en-US" sz="3600" dirty="0" err="1"/>
                  <a:t>Temperley</a:t>
                </a:r>
                <a:r>
                  <a:rPr lang="en-US" sz="3600" dirty="0"/>
                  <a:t>, 2007</a:t>
                </a:r>
              </a:p>
              <a:p>
                <a:pPr lvl="1"/>
                <a:r>
                  <a:rPr lang="en-US" sz="3200" dirty="0"/>
                  <a:t>Algorithm Correctness</a:t>
                </a:r>
              </a:p>
              <a:p>
                <a:pPr lvl="2"/>
                <a:r>
                  <a:rPr lang="en-US" sz="2200" dirty="0"/>
                  <a:t>Claim final child if odd number of children can always be placed with other odd children</a:t>
                </a:r>
              </a:p>
              <a:p>
                <a:pPr lvl="2"/>
                <a:r>
                  <a:rPr lang="en-US" sz="2200" dirty="0"/>
                  <a:t>Final child needs to be placed on side that yields lower </a:t>
                </a:r>
                <a:r>
                  <a:rPr lang="en-US" sz="2200" dirty="0" err="1"/>
                  <a:t>minLA</a:t>
                </a:r>
                <a:r>
                  <a:rPr lang="en-US" sz="2200" dirty="0"/>
                  <a:t> score</a:t>
                </a:r>
                <a:br>
                  <a:rPr lang="en-US" sz="2200" dirty="0"/>
                </a:br>
                <a:endParaRPr lang="en-US" sz="2200" dirty="0"/>
              </a:p>
              <a:p>
                <a:pPr lvl="2"/>
                <a:endParaRPr lang="en-US" sz="2200" dirty="0"/>
              </a:p>
              <a:p>
                <a:pPr lvl="2"/>
                <a:endParaRPr lang="en-US" sz="2200" dirty="0"/>
              </a:p>
              <a:p>
                <a:pPr lvl="2"/>
                <a:endParaRPr lang="en-US" sz="2200" dirty="0"/>
              </a:p>
              <a:p>
                <a:pPr lvl="1"/>
                <a:r>
                  <a:rPr lang="en-US" sz="3200" dirty="0"/>
                  <a:t>Runtime analysis</a:t>
                </a:r>
              </a:p>
              <a:p>
                <a:pPr lvl="2"/>
                <a:r>
                  <a:rPr lang="en-US" sz="2200" dirty="0"/>
                  <a:t>Runtime is claimed to be linear; their algorithm is worst-case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</a:rPr>
                      <m:t>𝑛</m:t>
                    </m:r>
                    <m:func>
                      <m:func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20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func>
                  </m:oMath>
                </a14:m>
                <a:endParaRPr lang="en-US" sz="2200" dirty="0"/>
              </a:p>
              <a:p>
                <a:pPr lvl="2"/>
                <a:r>
                  <a:rPr lang="en-US" sz="2200" dirty="0"/>
                  <a:t>Can be rectified using bucket-sort and data structures of </a:t>
                </a:r>
                <a:r>
                  <a:rPr lang="en-US" sz="2200" dirty="0" err="1"/>
                  <a:t>Yannakakis</a:t>
                </a:r>
                <a:r>
                  <a:rPr lang="en-US" sz="2200" dirty="0"/>
                  <a:t>, 1985</a:t>
                </a:r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  <a:blipFill>
                <a:blip r:embed="rId3"/>
                <a:stretch>
                  <a:fillRect l="-1215" t="-1880" r="-663" b="-112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F6901619-15C9-436B-A115-211716DE9E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490" t="21100" r="25655" b="61230"/>
          <a:stretch/>
        </p:blipFill>
        <p:spPr>
          <a:xfrm>
            <a:off x="2179808" y="3264531"/>
            <a:ext cx="7832382" cy="1735586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49B7614B-72A6-492D-B3BC-96CFCC222656}"/>
              </a:ext>
            </a:extLst>
          </p:cNvPr>
          <p:cNvSpPr/>
          <p:nvPr/>
        </p:nvSpPr>
        <p:spPr>
          <a:xfrm>
            <a:off x="719433" y="3264531"/>
            <a:ext cx="1460376" cy="701336"/>
          </a:xfrm>
          <a:prstGeom prst="rightArrow">
            <a:avLst/>
          </a:prstGeom>
          <a:solidFill>
            <a:srgbClr val="C00000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 &amp; T, 2007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F157BAB-A078-4DA9-B942-BEED5333FBAE}"/>
              </a:ext>
            </a:extLst>
          </p:cNvPr>
          <p:cNvSpPr/>
          <p:nvPr/>
        </p:nvSpPr>
        <p:spPr>
          <a:xfrm>
            <a:off x="719433" y="4132324"/>
            <a:ext cx="1460376" cy="701336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Ours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0894EF-55E4-4CA6-9B47-1428A4B6B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652ECF-69AF-4C18-9425-A30BFA4F2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522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Additional Heuristics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  <a:p>
            <a:pPr marL="0" indent="0">
              <a:buNone/>
            </a:pPr>
            <a:r>
              <a:rPr lang="en-US" sz="2400" dirty="0"/>
              <a:t>T is a parameter for balancing between retaining the standard word order and optimizing the objective function. </a:t>
            </a:r>
          </a:p>
          <a:p>
            <a:pPr marL="0" indent="0">
              <a:buNone/>
            </a:pPr>
            <a:r>
              <a:rPr lang="en-US" sz="2400" dirty="0"/>
              <a:t>	Small T – Similar to natural language, Large T – Locally optimal for objective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4C5CF9-98E1-4B7B-8A79-A8D8B2BCC4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62" t="39611" r="17500" b="7637"/>
          <a:stretch/>
        </p:blipFill>
        <p:spPr>
          <a:xfrm>
            <a:off x="1992746" y="1229556"/>
            <a:ext cx="8206508" cy="395056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86A539-66DD-4790-9595-062BB1761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043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50C14-D89B-4F4E-AD03-992F0A34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Novel Orders with NLP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30E95-4F33-4F5E-8F9E-2768B1C499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I: Methods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F71CE3-F43E-4A1C-B73D-6B5F041D6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6EE086-D539-4B16-99DB-91ED806F4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1676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Order-Agnostic Methods</a:t>
            </a:r>
          </a:p>
          <a:p>
            <a:pPr lvl="1"/>
            <a:r>
              <a:rPr lang="en-US" sz="2400" dirty="0"/>
              <a:t>Word embeddings, topic models, bag-of-words text classifiers</a:t>
            </a:r>
          </a:p>
          <a:p>
            <a:pPr lvl="1"/>
            <a:r>
              <a:rPr lang="en-US" sz="2400" dirty="0"/>
              <a:t>Sentence encoders: DANs (</a:t>
            </a:r>
            <a:r>
              <a:rPr lang="en-US" sz="2400" dirty="0" err="1"/>
              <a:t>Iyyer</a:t>
            </a:r>
            <a:r>
              <a:rPr lang="en-US" sz="2400" dirty="0"/>
              <a:t> et al., 2015), SIF (Arora et al., 2017)</a:t>
            </a:r>
          </a:p>
          <a:p>
            <a:r>
              <a:rPr lang="en-US" sz="3600" dirty="0"/>
              <a:t>Sequential Models</a:t>
            </a:r>
          </a:p>
          <a:p>
            <a:pPr lvl="1"/>
            <a:r>
              <a:rPr lang="en-US" sz="2400" dirty="0"/>
              <a:t>HMMs, MEMMs, CRFs</a:t>
            </a:r>
          </a:p>
          <a:p>
            <a:pPr lvl="1"/>
            <a:r>
              <a:rPr lang="en-US" sz="2400" dirty="0"/>
              <a:t>RNNs, LSTMs, GRUs, SRUs</a:t>
            </a:r>
          </a:p>
          <a:p>
            <a:r>
              <a:rPr lang="en-US" sz="3600" dirty="0"/>
              <a:t>Position-Aware Methods</a:t>
            </a:r>
          </a:p>
          <a:p>
            <a:pPr lvl="1"/>
            <a:r>
              <a:rPr lang="en-US" sz="2400" dirty="0"/>
              <a:t>Transformers (Vaswani et al., 2017)</a:t>
            </a:r>
          </a:p>
          <a:p>
            <a:pPr lvl="1"/>
            <a:r>
              <a:rPr lang="en-US" sz="2400" dirty="0"/>
              <a:t>Encode (</a:t>
            </a:r>
            <a:r>
              <a:rPr lang="en-US" sz="2400" i="1" dirty="0"/>
              <a:t>w</a:t>
            </a:r>
            <a:r>
              <a:rPr lang="en-US" sz="2400" i="1" baseline="-25000" dirty="0"/>
              <a:t>1 </a:t>
            </a:r>
            <a:r>
              <a:rPr lang="en-US" sz="2400" dirty="0"/>
              <a:t>…</a:t>
            </a:r>
            <a:r>
              <a:rPr lang="en-US" sz="2400" i="1" dirty="0"/>
              <a:t> </a:t>
            </a:r>
            <a:r>
              <a:rPr lang="en-US" sz="2400" i="1" dirty="0" err="1"/>
              <a:t>w</a:t>
            </a:r>
            <a:r>
              <a:rPr lang="en-US" sz="2400" i="1" baseline="-25000" dirty="0" err="1"/>
              <a:t>n</a:t>
            </a:r>
            <a:r>
              <a:rPr lang="en-US" sz="2400" dirty="0"/>
              <a:t>) as {(</a:t>
            </a:r>
            <a:r>
              <a:rPr lang="en-US" sz="2400" i="1" dirty="0"/>
              <a:t>w</a:t>
            </a:r>
            <a:r>
              <a:rPr lang="en-US" sz="2400" i="1" baseline="-25000" dirty="0"/>
              <a:t>1</a:t>
            </a:r>
            <a:r>
              <a:rPr lang="en-US" sz="2400" i="1" dirty="0"/>
              <a:t>, 1), …, </a:t>
            </a:r>
            <a:r>
              <a:rPr lang="en-US" sz="2400" dirty="0"/>
              <a:t>(</a:t>
            </a:r>
            <a:r>
              <a:rPr lang="en-US" sz="2400" i="1" dirty="0" err="1"/>
              <a:t>w</a:t>
            </a:r>
            <a:r>
              <a:rPr lang="en-US" sz="2400" i="1" baseline="-25000" dirty="0" err="1"/>
              <a:t>n</a:t>
            </a:r>
            <a:r>
              <a:rPr lang="en-US" sz="2400" i="1" dirty="0"/>
              <a:t>, n)} </a:t>
            </a:r>
            <a:r>
              <a:rPr lang="en-US" sz="2400" dirty="0"/>
              <a:t>(</a:t>
            </a:r>
            <a:r>
              <a:rPr lang="en-US" sz="2400" dirty="0" err="1"/>
              <a:t>Vinyals</a:t>
            </a:r>
            <a:r>
              <a:rPr lang="en-US" sz="2400" dirty="0"/>
              <a:t> et al., 2016)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7B5895-DC60-4299-81E9-2CEF114EE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A2AFBD-DBB7-4089-A061-8A8D7B01C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535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dirty="0"/>
              <a:t>Goals:</a:t>
            </a:r>
          </a:p>
          <a:p>
            <a:pPr lvl="1"/>
            <a:r>
              <a:rPr lang="en-US" sz="5000" dirty="0"/>
              <a:t>Unified theory for linear word order</a:t>
            </a:r>
          </a:p>
          <a:p>
            <a:pPr lvl="1"/>
            <a:r>
              <a:rPr lang="en-US" sz="5000" dirty="0"/>
              <a:t>Improved downstream NLP systems</a:t>
            </a:r>
          </a:p>
          <a:p>
            <a:pPr marL="324000" lvl="1" indent="0">
              <a:buNone/>
            </a:pPr>
            <a:endParaRPr lang="en-US" sz="5000" dirty="0"/>
          </a:p>
          <a:p>
            <a:pPr lvl="1"/>
            <a:endParaRPr lang="en-US" sz="7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5B2E81-5FF3-4E97-8582-C308FBC10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3F21A2-A4A6-4339-848D-20BAA3BCA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8063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Alternative word orders</a:t>
            </a:r>
          </a:p>
          <a:p>
            <a:pPr lvl="1"/>
            <a:r>
              <a:rPr lang="en-US" sz="2400" dirty="0"/>
              <a:t>Bidirectional models - (</a:t>
            </a:r>
            <a:r>
              <a:rPr lang="en-US" sz="2400" i="1" dirty="0"/>
              <a:t>w</a:t>
            </a:r>
            <a:r>
              <a:rPr lang="en-US" sz="2400" i="1" baseline="-25000" dirty="0"/>
              <a:t>1 </a:t>
            </a:r>
            <a:r>
              <a:rPr lang="en-US" sz="2400" dirty="0"/>
              <a:t>…</a:t>
            </a:r>
            <a:r>
              <a:rPr lang="en-US" sz="2400" i="1" dirty="0"/>
              <a:t> </a:t>
            </a:r>
            <a:r>
              <a:rPr lang="en-US" sz="2400" i="1" dirty="0" err="1"/>
              <a:t>w</a:t>
            </a:r>
            <a:r>
              <a:rPr lang="en-US" sz="2400" i="1" baseline="-25000" dirty="0" err="1"/>
              <a:t>n</a:t>
            </a:r>
            <a:r>
              <a:rPr lang="en-US" sz="2400" dirty="0"/>
              <a:t>) and (</a:t>
            </a:r>
            <a:r>
              <a:rPr lang="en-US" sz="2400" i="1" dirty="0" err="1"/>
              <a:t>w</a:t>
            </a:r>
            <a:r>
              <a:rPr lang="en-US" sz="2400" i="1" baseline="-25000" dirty="0" err="1"/>
              <a:t>n</a:t>
            </a:r>
            <a:r>
              <a:rPr lang="en-US" sz="2400" i="1" baseline="-25000" dirty="0"/>
              <a:t> </a:t>
            </a:r>
            <a:r>
              <a:rPr lang="en-US" sz="2400" dirty="0"/>
              <a:t>…</a:t>
            </a:r>
            <a:r>
              <a:rPr lang="en-US" sz="2400" i="1" dirty="0"/>
              <a:t> w</a:t>
            </a:r>
            <a:r>
              <a:rPr lang="en-US" sz="2400" i="1" baseline="-25000" dirty="0"/>
              <a:t>1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Permutation models – XLNet (Yang et al., 2019)</a:t>
            </a:r>
          </a:p>
          <a:p>
            <a:pPr marL="324000" lvl="1" indent="0">
              <a:buNone/>
            </a:pPr>
            <a:endParaRPr lang="en-US" sz="2400" dirty="0"/>
          </a:p>
          <a:p>
            <a:r>
              <a:rPr lang="en-US" sz="3600" dirty="0"/>
              <a:t>Alignment</a:t>
            </a:r>
            <a:endParaRPr lang="en-US" sz="2800" dirty="0"/>
          </a:p>
          <a:p>
            <a:pPr lvl="1"/>
            <a:r>
              <a:rPr lang="en-US" sz="2400" dirty="0"/>
              <a:t>Attention (</a:t>
            </a:r>
            <a:r>
              <a:rPr lang="en-US" sz="2400" dirty="0" err="1"/>
              <a:t>Bahdanau</a:t>
            </a:r>
            <a:r>
              <a:rPr lang="en-US" sz="2400" dirty="0"/>
              <a:t> et al., 2015; Luong et al., 2015)</a:t>
            </a:r>
          </a:p>
          <a:p>
            <a:pPr lvl="1"/>
            <a:r>
              <a:rPr lang="en-US" sz="2400" dirty="0"/>
              <a:t>Preorders – Reorder source language to mimic target language order</a:t>
            </a:r>
          </a:p>
          <a:p>
            <a:pPr lvl="1"/>
            <a:r>
              <a:rPr lang="en-US" sz="2400" dirty="0" err="1"/>
              <a:t>Postorders</a:t>
            </a:r>
            <a:r>
              <a:rPr lang="en-US" sz="2400" dirty="0"/>
              <a:t> – Reordering monotone translation to mimic target language order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7B66E2-4D96-4F1B-AB24-809EED0BE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9B183-C92F-4E2C-9092-CB757CB8F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924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Integrating Novel Orders</a:t>
            </a:r>
          </a:p>
          <a:p>
            <a:pPr lvl="1"/>
            <a:r>
              <a:rPr lang="en-US" sz="2400" dirty="0"/>
              <a:t>Train models on permuted sentences instead of standard sentences</a:t>
            </a:r>
          </a:p>
          <a:p>
            <a:pPr lvl="2"/>
            <a:r>
              <a:rPr lang="en-US" sz="2000" dirty="0"/>
              <a:t>Surprisingly effective in initial experiments; does not leverage pretraining </a:t>
            </a:r>
          </a:p>
          <a:p>
            <a:pPr lvl="1"/>
            <a:r>
              <a:rPr lang="en-US" sz="2600" dirty="0"/>
              <a:t>Input permuted sentences into standard pretrained encoders</a:t>
            </a:r>
          </a:p>
          <a:p>
            <a:pPr lvl="2"/>
            <a:r>
              <a:rPr lang="en-US" sz="2000" dirty="0"/>
              <a:t>Unsurprisingly, does not work</a:t>
            </a:r>
          </a:p>
          <a:p>
            <a:pPr lvl="1"/>
            <a:r>
              <a:rPr lang="en-US" sz="2600" dirty="0"/>
              <a:t>Pretrain on permuted sentences</a:t>
            </a:r>
          </a:p>
          <a:p>
            <a:pPr lvl="2"/>
            <a:r>
              <a:rPr lang="en-US" sz="2000" dirty="0"/>
              <a:t>Not feasible, unclear if pretraining objects (e.g. language modelling) even make sense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4AFDEF-3438-417D-AABE-D3DFEC3B3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8B0012-F2F7-443F-AE40-A6EBB6E38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0804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</p:spPr>
            <p:txBody>
              <a:bodyPr/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dirty="0"/>
                  <a:t>Adapting </a:t>
                </a:r>
                <a:r>
                  <a:rPr lang="en-US" sz="3600" dirty="0">
                    <a:solidFill>
                      <a:schemeClr val="accent6"/>
                    </a:solidFill>
                  </a:rPr>
                  <a:t>pretrain</a:t>
                </a:r>
                <a:r>
                  <a:rPr lang="en-US" sz="3600" dirty="0"/>
                  <a:t>-and-</a:t>
                </a:r>
                <a:r>
                  <a:rPr lang="en-US" sz="3600" dirty="0">
                    <a:solidFill>
                      <a:srgbClr val="FF0000"/>
                    </a:solidFill>
                  </a:rPr>
                  <a:t>finetune</a:t>
                </a:r>
                <a:r>
                  <a:rPr lang="en-US" sz="3600" dirty="0"/>
                  <a:t> </a:t>
                </a:r>
              </a:p>
              <a:p>
                <a:pPr marL="781200" lvl="1" indent="-457200">
                  <a:buFont typeface="+mj-lt"/>
                  <a:buAutoNum type="arabicPeriod"/>
                </a:pPr>
                <a:r>
                  <a:rPr lang="en-US" sz="2400" dirty="0"/>
                  <a:t>Embed sentence </a:t>
                </a:r>
                <a:r>
                  <a:rPr lang="en-US" sz="2400" i="1" dirty="0"/>
                  <a:t>s</a:t>
                </a:r>
                <a:r>
                  <a:rPr lang="en-US" sz="2400" dirty="0"/>
                  <a:t> using pretrained encoder to yield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… </m:t>
                        </m:r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b>
                        </m:sSub>
                      </m:e>
                    </m:d>
                  </m:oMath>
                </a14:m>
                <a:endParaRPr lang="en-US" sz="2400" dirty="0"/>
              </a:p>
              <a:p>
                <a:pPr marL="781200" lvl="1" indent="-457200">
                  <a:buFont typeface="+mj-lt"/>
                  <a:buAutoNum type="arabicPeriod"/>
                </a:pPr>
                <a:r>
                  <a:rPr lang="en-US" sz="2400" dirty="0"/>
                  <a:t>Encode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… </m:t>
                        </m:r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b>
                        </m:sSub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using task-specific encoder to yield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… </m:t>
                        </m:r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b>
                        </m:sSub>
                      </m:e>
                    </m:d>
                  </m:oMath>
                </a14:m>
                <a:endParaRPr lang="en-US" sz="2400" b="1" dirty="0"/>
              </a:p>
              <a:p>
                <a:pPr marL="781200" lvl="1" indent="-457200">
                  <a:buFont typeface="+mj-lt"/>
                  <a:buAutoNum type="arabicPeriod"/>
                </a:pPr>
                <a:r>
                  <a:rPr lang="en-US" sz="2400" dirty="0"/>
                  <a:t>Pool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… </m:t>
                        </m:r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/>
                  <a:t> to yield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𝒉</m:t>
                    </m:r>
                  </m:oMath>
                </a14:m>
                <a:endParaRPr lang="en-US" sz="2400" b="1" dirty="0"/>
              </a:p>
              <a:p>
                <a:pPr marL="781200" lvl="1" indent="-457200">
                  <a:buFont typeface="+mj-lt"/>
                  <a:buAutoNum type="arabicPeriod"/>
                </a:pPr>
                <a:r>
                  <a:rPr lang="en-US" sz="2400" dirty="0"/>
                  <a:t>Use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𝒉</m:t>
                    </m:r>
                  </m:oMath>
                </a14:m>
                <a:r>
                  <a:rPr lang="en-US" sz="2400" dirty="0"/>
                  <a:t> to make a prediction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̂</m:t>
                    </m:r>
                  </m:oMath>
                </a14:m>
                <a:endParaRPr lang="en-US" sz="3600" dirty="0"/>
              </a:p>
            </p:txBody>
          </p:sp>
        </mc:Choice>
        <mc:Fallback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  <a:blipFill>
                <a:blip r:embed="rId3"/>
                <a:stretch>
                  <a:fillRect l="-1215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CA128-6B9B-44F7-99EA-60EF2BA59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20970-0D7D-40DF-B9E5-030823433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0120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</p:spPr>
            <p:txBody>
              <a:bodyPr/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dirty="0">
                    <a:solidFill>
                      <a:schemeClr val="accent6"/>
                    </a:solidFill>
                  </a:rPr>
                  <a:t>pretrain</a:t>
                </a:r>
                <a:r>
                  <a:rPr lang="en-US" sz="3600" dirty="0"/>
                  <a:t>-</a:t>
                </a:r>
                <a:r>
                  <a:rPr lang="en-US" sz="3600" dirty="0">
                    <a:solidFill>
                      <a:srgbClr val="0070C0"/>
                    </a:solidFill>
                  </a:rPr>
                  <a:t>permute</a:t>
                </a:r>
                <a:r>
                  <a:rPr lang="en-US" sz="3600" dirty="0"/>
                  <a:t>-</a:t>
                </a:r>
                <a:r>
                  <a:rPr lang="en-US" sz="3600" dirty="0">
                    <a:solidFill>
                      <a:srgbClr val="FF0000"/>
                    </a:solidFill>
                  </a:rPr>
                  <a:t>finetune</a:t>
                </a:r>
                <a:r>
                  <a:rPr lang="en-US" sz="3600" dirty="0"/>
                  <a:t> </a:t>
                </a:r>
              </a:p>
              <a:p>
                <a:pPr marL="781200" lvl="1" indent="-457200">
                  <a:buFont typeface="+mj-lt"/>
                  <a:buAutoNum type="arabicPeriod"/>
                </a:pPr>
                <a:r>
                  <a:rPr lang="en-US" sz="2400" dirty="0"/>
                  <a:t>Embed sentence </a:t>
                </a:r>
                <a:r>
                  <a:rPr lang="en-US" sz="2400" i="1" dirty="0"/>
                  <a:t>s</a:t>
                </a:r>
                <a:r>
                  <a:rPr lang="en-US" sz="2400" dirty="0"/>
                  <a:t> using pretrained encoder to yield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… </m:t>
                        </m:r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b>
                        </m:sSub>
                      </m:e>
                    </m:d>
                  </m:oMath>
                </a14:m>
                <a:endParaRPr lang="en-US" sz="2400" dirty="0"/>
              </a:p>
              <a:p>
                <a:pPr marL="781200" lvl="1" indent="-457200">
                  <a:buFont typeface="+mj-lt"/>
                  <a:buAutoNum type="arabicPeriod"/>
                </a:pPr>
                <a:r>
                  <a:rPr lang="en-US" sz="2400" dirty="0"/>
                  <a:t>Permute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… </m:t>
                        </m:r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/>
                  <a:t> to yield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… </m:t>
                        </m:r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b>
                        </m:sSub>
                      </m:e>
                    </m:d>
                  </m:oMath>
                </a14:m>
                <a:endParaRPr lang="en-US" sz="2400" dirty="0"/>
              </a:p>
              <a:p>
                <a:pPr marL="781200" lvl="1" indent="-457200">
                  <a:buFont typeface="+mj-lt"/>
                  <a:buAutoNum type="arabicPeriod"/>
                </a:pPr>
                <a:r>
                  <a:rPr lang="en-US" sz="2400" dirty="0"/>
                  <a:t>Encode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… </m:t>
                        </m:r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𝒛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b>
                        </m:sSub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using task-specific encoder to yield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… </m:t>
                        </m:r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b>
                        </m:sSub>
                      </m:e>
                    </m:d>
                  </m:oMath>
                </a14:m>
                <a:endParaRPr lang="en-US" sz="2400" b="1" dirty="0"/>
              </a:p>
              <a:p>
                <a:pPr marL="781200" lvl="1" indent="-457200">
                  <a:buFont typeface="+mj-lt"/>
                  <a:buAutoNum type="arabicPeriod"/>
                </a:pPr>
                <a:r>
                  <a:rPr lang="en-US" sz="2400" dirty="0"/>
                  <a:t>Pool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… </m:t>
                        </m:r>
                        <m:sSub>
                          <m:sSubPr>
                            <m:ctrlPr>
                              <a:rPr lang="en-US" sz="24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</m:e>
                          <m:sub>
                            <m:r>
                              <a:rPr lang="en-US" sz="2400" b="1" i="1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/>
                  <a:t> to yield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𝒉</m:t>
                    </m:r>
                  </m:oMath>
                </a14:m>
                <a:endParaRPr lang="en-US" sz="2400" b="1" dirty="0"/>
              </a:p>
              <a:p>
                <a:pPr marL="781200" lvl="1" indent="-457200">
                  <a:buFont typeface="+mj-lt"/>
                  <a:buAutoNum type="arabicPeriod"/>
                </a:pPr>
                <a:r>
                  <a:rPr lang="en-US" sz="2400" dirty="0"/>
                  <a:t>Use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𝒉</m:t>
                    </m:r>
                  </m:oMath>
                </a14:m>
                <a:r>
                  <a:rPr lang="en-US" sz="2400" dirty="0"/>
                  <a:t> to make a prediction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̂</m:t>
                    </m:r>
                  </m:oMath>
                </a14:m>
                <a:endParaRPr lang="en-US" sz="3600" dirty="0"/>
              </a:p>
            </p:txBody>
          </p:sp>
        </mc:Choice>
        <mc:Fallback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  <a:blipFill>
                <a:blip r:embed="rId3"/>
                <a:stretch>
                  <a:fillRect l="-1215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Arrow: Left 2">
            <a:extLst>
              <a:ext uri="{FF2B5EF4-FFF2-40B4-BE49-F238E27FC236}">
                <a16:creationId xmlns:a16="http://schemas.microsoft.com/office/drawing/2014/main" id="{A284D4E8-A5F9-41A6-85A9-7E74B538CFE7}"/>
              </a:ext>
            </a:extLst>
          </p:cNvPr>
          <p:cNvSpPr/>
          <p:nvPr/>
        </p:nvSpPr>
        <p:spPr>
          <a:xfrm>
            <a:off x="6538403" y="1855433"/>
            <a:ext cx="1864311" cy="52378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Permute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E5B2BE-0AEE-40B1-95BB-D1D47DAA3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48B5DF-7D8B-4446-AE9E-DD41554EC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8190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50C14-D89B-4F4E-AD03-992F0A34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Novel Orders with NLP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30E95-4F33-4F5E-8F9E-2768B1C499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II: Experimental Setup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27054E-D08A-4518-9EFE-63FE131FC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F75AD4-E12C-4928-8668-9657B8680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5052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Model </a:t>
            </a:r>
          </a:p>
          <a:p>
            <a:pPr lvl="1"/>
            <a:r>
              <a:rPr lang="en-US" sz="2400" dirty="0" err="1"/>
              <a:t>spaCy</a:t>
            </a:r>
            <a:r>
              <a:rPr lang="en-US" sz="2400" dirty="0"/>
              <a:t> dependency parser, frozen </a:t>
            </a:r>
            <a:r>
              <a:rPr lang="en-US" sz="2400" dirty="0" err="1"/>
              <a:t>ELMo</a:t>
            </a:r>
            <a:r>
              <a:rPr lang="en-US" sz="2400" dirty="0"/>
              <a:t> pretrained representations</a:t>
            </a:r>
          </a:p>
          <a:p>
            <a:pPr lvl="1"/>
            <a:r>
              <a:rPr lang="en-US" sz="2400" dirty="0"/>
              <a:t>Bidirectional LSTM task-specific encoder with max-pooling and linear </a:t>
            </a:r>
            <a:r>
              <a:rPr lang="en-US" sz="2400" dirty="0" err="1"/>
              <a:t>classifer</a:t>
            </a:r>
            <a:endParaRPr lang="en-US" sz="2400" dirty="0"/>
          </a:p>
          <a:p>
            <a:pPr lvl="1"/>
            <a:r>
              <a:rPr lang="en-US" sz="2400" dirty="0"/>
              <a:t>Cross-Entropy Loss, Adam Optimizer, Dropout</a:t>
            </a:r>
          </a:p>
          <a:p>
            <a:pPr lvl="1"/>
            <a:r>
              <a:rPr lang="en-US" sz="2400" dirty="0"/>
              <a:t>Train for 12 epochs (very similar to various early-stopping conditions)</a:t>
            </a:r>
          </a:p>
          <a:p>
            <a:pPr lvl="1"/>
            <a:r>
              <a:rPr lang="en-US" sz="2400" dirty="0"/>
              <a:t>Mini-batch size of 16</a:t>
            </a:r>
          </a:p>
          <a:p>
            <a:pPr lvl="1"/>
            <a:r>
              <a:rPr lang="en-US" sz="2400" dirty="0"/>
              <a:t>Aforementioned hyperparameters optimized for baselines</a:t>
            </a:r>
          </a:p>
          <a:p>
            <a:pPr lvl="1"/>
            <a:r>
              <a:rPr lang="en-US" sz="2400" dirty="0"/>
              <a:t>Other hyperparameters (hidden size, dropout parameter) are independently optimized for every baseline/model we are considering.</a:t>
            </a:r>
            <a:endParaRPr lang="en-US" sz="2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1D67FD-B524-41D9-9E37-439ACB7A7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B11290-BA10-4C93-820E-C2D6799D2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2198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</p:spPr>
            <p:txBody>
              <a:bodyPr/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dirty="0"/>
                  <a:t>Orders </a:t>
                </a:r>
              </a:p>
              <a:p>
                <a:pPr lvl="1"/>
                <a:r>
                  <a:rPr lang="en-US" sz="2800" dirty="0"/>
                  <a:t>Random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endParaRPr lang="en-US" sz="2800" dirty="0"/>
              </a:p>
              <a:p>
                <a:pPr lvl="1"/>
                <a:r>
                  <a:rPr lang="en-US" sz="2800" dirty="0"/>
                  <a:t>Identity/standard English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</m:sSub>
                  </m:oMath>
                </a14:m>
                <a:endParaRPr lang="en-US" sz="2800" dirty="0"/>
              </a:p>
              <a:p>
                <a:pPr lvl="1"/>
                <a:r>
                  <a:rPr lang="en-US" sz="2800" dirty="0"/>
                  <a:t>Bandwidth (Cuthill-</a:t>
                </a:r>
                <a:r>
                  <a:rPr lang="en-US" sz="2800" dirty="0" err="1"/>
                  <a:t>Mckee</a:t>
                </a:r>
                <a:r>
                  <a:rPr lang="en-US" sz="2800" dirty="0"/>
                  <a:t>)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endParaRPr lang="en-US" sz="2800" dirty="0"/>
              </a:p>
              <a:p>
                <a:pPr lvl="1"/>
                <a:r>
                  <a:rPr lang="en-US" sz="2800" dirty="0" err="1"/>
                  <a:t>MinLA</a:t>
                </a:r>
                <a:r>
                  <a:rPr lang="en-US" sz="2800" dirty="0"/>
                  <a:t> (corrected Gildea and </a:t>
                </a:r>
                <a:r>
                  <a:rPr lang="en-US" sz="2800" dirty="0" err="1"/>
                  <a:t>Temperley</a:t>
                </a:r>
                <a:r>
                  <a:rPr lang="en-US" sz="2800" dirty="0"/>
                  <a:t>)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lang="en-US" sz="2800" dirty="0"/>
              </a:p>
              <a:p>
                <a:pPr lvl="1"/>
                <a:r>
                  <a:rPr lang="en-US" sz="2800" dirty="0" err="1"/>
                  <a:t>Cutwidth</a:t>
                </a:r>
                <a:r>
                  <a:rPr lang="en-US" sz="2800" dirty="0"/>
                  <a:t> (</a:t>
                </a:r>
                <a:r>
                  <a:rPr lang="en-US" sz="2800" dirty="0" err="1"/>
                  <a:t>Yannakakis</a:t>
                </a:r>
                <a:r>
                  <a:rPr lang="en-US" sz="2800" dirty="0"/>
                  <a:t>)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en-US" sz="2800" dirty="0"/>
              </a:p>
              <a:p>
                <a:pPr lvl="1"/>
                <a:r>
                  <a:rPr lang="en-US" sz="2800" dirty="0"/>
                  <a:t>Bandwidth (Transposition Monte Carlo)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acc>
                          <m:accPr>
                            <m:chr m:val="̃"/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sub>
                    </m:sSub>
                  </m:oMath>
                </a14:m>
                <a:endParaRPr lang="en-US" sz="2800" dirty="0"/>
              </a:p>
              <a:p>
                <a:pPr lvl="1"/>
                <a:r>
                  <a:rPr lang="en-US" sz="2800" dirty="0" err="1"/>
                  <a:t>MinLA</a:t>
                </a:r>
                <a:r>
                  <a:rPr lang="en-US" sz="2800" dirty="0"/>
                  <a:t> (Transposition Monte Carlo)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acc>
                          <m:accPr>
                            <m:chr m:val="̃"/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acc>
                      </m:sub>
                    </m:sSub>
                  </m:oMath>
                </a14:m>
                <a:endParaRPr lang="en-US" sz="2800" dirty="0"/>
              </a:p>
              <a:p>
                <a:pPr lvl="1"/>
                <a:r>
                  <a:rPr lang="en-US" sz="2800" dirty="0" err="1"/>
                  <a:t>Cutwidth</a:t>
                </a:r>
                <a:r>
                  <a:rPr lang="en-US" sz="2800" dirty="0"/>
                  <a:t> (Transposition Monte Carlo) -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acc>
                          <m:accPr>
                            <m:chr m:val="̃"/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sub>
                    </m:sSub>
                  </m:oMath>
                </a14:m>
                <a:r>
                  <a:rPr lang="en-US" sz="3400" dirty="0"/>
                  <a:t> </a:t>
                </a:r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  <a:blipFill>
                <a:blip r:embed="rId2"/>
                <a:stretch>
                  <a:fillRect l="-1215" t="-1880" b="-9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5B3691-0AF3-4AF1-BF1F-34DE8EFDD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D3165B-98F3-4F64-A1F9-CA0308B9F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830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Datasets – English Language Text Classification</a:t>
            </a:r>
            <a:br>
              <a:rPr lang="en-US" sz="3600" dirty="0"/>
            </a:br>
            <a:br>
              <a:rPr lang="en-US" sz="3600" dirty="0"/>
            </a:br>
            <a:br>
              <a:rPr lang="en-US" sz="3600" dirty="0"/>
            </a:br>
            <a:br>
              <a:rPr lang="en-US" sz="3600" dirty="0"/>
            </a:br>
            <a:endParaRPr lang="en-US" sz="3600" dirty="0"/>
          </a:p>
          <a:p>
            <a:pPr lvl="1"/>
            <a:endParaRPr lang="en-US" sz="2300" b="1" dirty="0"/>
          </a:p>
          <a:p>
            <a:pPr lvl="1"/>
            <a:r>
              <a:rPr lang="en-US" sz="2300" b="1" dirty="0"/>
              <a:t>CR</a:t>
            </a:r>
            <a:r>
              <a:rPr lang="en-US" sz="2300" dirty="0"/>
              <a:t> : Sentiment analysis for customer reviews (Hu and Liu, 2004)</a:t>
            </a:r>
          </a:p>
          <a:p>
            <a:pPr lvl="1"/>
            <a:r>
              <a:rPr lang="en-US" sz="2300" b="1" dirty="0"/>
              <a:t>SUBJ </a:t>
            </a:r>
            <a:r>
              <a:rPr lang="en-US" sz="2300" dirty="0"/>
              <a:t>:</a:t>
            </a:r>
            <a:r>
              <a:rPr lang="en-US" sz="2300" b="1" dirty="0"/>
              <a:t> </a:t>
            </a:r>
            <a:r>
              <a:rPr lang="en-US" sz="2300" dirty="0"/>
              <a:t>Subjectivity analysis for movie data (Pang and Lee, 2004)</a:t>
            </a:r>
            <a:endParaRPr lang="en-US" sz="2300" b="1" dirty="0"/>
          </a:p>
          <a:p>
            <a:pPr lvl="1"/>
            <a:r>
              <a:rPr lang="en-US" sz="2300" b="1" dirty="0"/>
              <a:t>SST-2 </a:t>
            </a:r>
            <a:r>
              <a:rPr lang="en-US" sz="2300" dirty="0"/>
              <a:t>:</a:t>
            </a:r>
            <a:r>
              <a:rPr lang="en-US" sz="2300" b="1" dirty="0"/>
              <a:t> </a:t>
            </a:r>
            <a:r>
              <a:rPr lang="en-US" sz="2300" dirty="0"/>
              <a:t>Sentiment analysis for movie reviews </a:t>
            </a:r>
            <a:r>
              <a:rPr lang="en-US" sz="1800" dirty="0"/>
              <a:t>(Pang and Lee, 2005; </a:t>
            </a:r>
            <a:r>
              <a:rPr lang="en-US" sz="1800" dirty="0" err="1"/>
              <a:t>Socher</a:t>
            </a:r>
            <a:r>
              <a:rPr lang="en-US" sz="1800" dirty="0"/>
              <a:t> et al., 2013)</a:t>
            </a:r>
          </a:p>
          <a:p>
            <a:pPr lvl="1"/>
            <a:r>
              <a:rPr lang="en-US" sz="2300" b="1" dirty="0"/>
              <a:t>SST-5 </a:t>
            </a:r>
            <a:r>
              <a:rPr lang="en-US" sz="2300" dirty="0"/>
              <a:t>:</a:t>
            </a:r>
            <a:r>
              <a:rPr lang="en-US" sz="2300" b="1" dirty="0"/>
              <a:t> </a:t>
            </a:r>
            <a:r>
              <a:rPr lang="en-US" sz="2300" dirty="0"/>
              <a:t>Fine-grained sentiment analysis for movie reviews</a:t>
            </a:r>
            <a:r>
              <a:rPr lang="en-US" sz="1400" dirty="0"/>
              <a:t> (Pang and Lee, 2005; </a:t>
            </a:r>
            <a:r>
              <a:rPr lang="en-US" sz="1400" dirty="0" err="1"/>
              <a:t>Socher</a:t>
            </a:r>
            <a:r>
              <a:rPr lang="en-US" sz="1400" dirty="0"/>
              <a:t> et al., 2013) </a:t>
            </a:r>
          </a:p>
          <a:p>
            <a:pPr lvl="1"/>
            <a:r>
              <a:rPr lang="en-US" sz="2300" b="1" dirty="0"/>
              <a:t>TREC </a:t>
            </a:r>
            <a:r>
              <a:rPr lang="en-US" sz="2300" dirty="0"/>
              <a:t>: Question classification (Li and Roth, 2002)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A98F9B-8A3A-4C20-8072-8F1E4326D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37" t="24984" r="18264" b="50486"/>
          <a:stretch/>
        </p:blipFill>
        <p:spPr>
          <a:xfrm>
            <a:off x="1211802" y="1331651"/>
            <a:ext cx="10257273" cy="237477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6E6F12-1C54-45FA-8A46-6B4CA32CA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9728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50C14-D89B-4F4E-AD03-992F0A34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Novel Orders with NLP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30E95-4F33-4F5E-8F9E-2768B1C499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III: Results and Analysis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2818AB-8CC2-427D-8C78-0D0369FE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6989F7-0889-437E-A093-D02518920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2775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Optimization Results</a:t>
            </a:r>
            <a:br>
              <a:rPr lang="en-US" sz="3600" dirty="0"/>
            </a:br>
            <a:br>
              <a:rPr lang="en-US" sz="3600" dirty="0"/>
            </a:br>
            <a:br>
              <a:rPr lang="en-US" sz="3600" dirty="0"/>
            </a:br>
            <a:br>
              <a:rPr lang="en-US" sz="3600" dirty="0"/>
            </a:br>
            <a:endParaRPr lang="en-US" sz="3600" dirty="0"/>
          </a:p>
          <a:p>
            <a:pPr lvl="1"/>
            <a:endParaRPr lang="en-US" sz="2300" b="1" dirty="0"/>
          </a:p>
          <a:p>
            <a:pPr lvl="1"/>
            <a:r>
              <a:rPr lang="en-US" sz="2300" dirty="0"/>
              <a:t>English substantially more optimal than random for (dataset, objective) pairs</a:t>
            </a:r>
          </a:p>
          <a:p>
            <a:pPr lvl="1"/>
            <a:r>
              <a:rPr lang="en-US" sz="2300" dirty="0"/>
              <a:t>Substantial margin for all objectives to improve over English</a:t>
            </a:r>
          </a:p>
          <a:p>
            <a:pPr lvl="1"/>
            <a:r>
              <a:rPr lang="en-US" sz="2300" dirty="0"/>
              <a:t>Algorithms from literature outperform our algorithms</a:t>
            </a:r>
          </a:p>
          <a:p>
            <a:pPr lvl="1"/>
            <a:r>
              <a:rPr lang="en-US" sz="2300" dirty="0"/>
              <a:t>Gildea and </a:t>
            </a:r>
            <a:r>
              <a:rPr lang="en-US" sz="2300" dirty="0" err="1"/>
              <a:t>Temperley</a:t>
            </a:r>
            <a:r>
              <a:rPr lang="en-US" sz="2300" dirty="0"/>
              <a:t>, </a:t>
            </a:r>
            <a:r>
              <a:rPr lang="en-US" sz="2300" dirty="0" err="1"/>
              <a:t>Yannakakis</a:t>
            </a:r>
            <a:r>
              <a:rPr lang="en-US" sz="2300" dirty="0"/>
              <a:t> achieve similar results for all objectives</a:t>
            </a:r>
          </a:p>
          <a:p>
            <a:pPr lvl="1"/>
            <a:r>
              <a:rPr lang="en-US" sz="2300" dirty="0"/>
              <a:t>Greedy optimization in Transposition Monte Carlo seems to work best for </a:t>
            </a:r>
            <a:r>
              <a:rPr lang="en-US" sz="2300" dirty="0" err="1"/>
              <a:t>MinLA</a:t>
            </a:r>
            <a:r>
              <a:rPr lang="en-US" sz="2300" dirty="0"/>
              <a:t> </a:t>
            </a:r>
          </a:p>
          <a:p>
            <a:pPr lvl="1"/>
            <a:endParaRPr lang="en-US" sz="23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0ACA1F-FB9C-4398-A4EA-31E985D3F7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26" t="21165" r="17427" b="50000"/>
          <a:stretch/>
        </p:blipFill>
        <p:spPr>
          <a:xfrm>
            <a:off x="516789" y="1180730"/>
            <a:ext cx="11158420" cy="2969581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6CA1F-DBF1-4299-A118-9D50E6743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592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Human representations are not machine-optimal</a:t>
            </a:r>
          </a:p>
          <a:p>
            <a:pPr lvl="1"/>
            <a:r>
              <a:rPr lang="en-US" sz="2400" dirty="0"/>
              <a:t>language, gestures, mathematics, visual communication vs. bits </a:t>
            </a:r>
            <a:br>
              <a:rPr lang="en-US" sz="2400" dirty="0"/>
            </a:br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r>
              <a:rPr lang="en-US" sz="3200" dirty="0"/>
              <a:t>Human representations in language are not machine-optimal</a:t>
            </a:r>
          </a:p>
          <a:p>
            <a:pPr lvl="1"/>
            <a:r>
              <a:rPr lang="en-US" sz="2400" dirty="0"/>
              <a:t>characters, words, sentences vs. numbers, vectors, linear transformations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F8B1B4-5925-4CDF-8360-F63B37599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250D9C-FEFA-4C2F-BD77-EF150D822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2309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</p:spPr>
            <p:txBody>
              <a:bodyPr/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dirty="0"/>
                  <a:t>Downstream Results</a:t>
                </a:r>
              </a:p>
              <a:p>
                <a:pPr lvl="1"/>
                <a:r>
                  <a:rPr lang="en-US" sz="2800" dirty="0"/>
                  <a:t>English outperforms random</a:t>
                </a:r>
              </a:p>
              <a:p>
                <a:pPr lvl="2"/>
                <a:r>
                  <a:rPr lang="en-US" sz="2400" dirty="0"/>
                  <a:t>Margin is small</a:t>
                </a:r>
              </a:p>
              <a:p>
                <a:pPr lvl="1"/>
                <a:r>
                  <a:rPr lang="en-US" sz="2800" dirty="0"/>
                  <a:t>Orders due algorithms in literature:</a:t>
                </a:r>
              </a:p>
              <a:p>
                <a:pPr lvl="2"/>
                <a:r>
                  <a:rPr lang="en-US" sz="2400" dirty="0"/>
                  <a:t>Do not consistently outperform random</a:t>
                </a:r>
              </a:p>
              <a:p>
                <a:pPr lvl="1"/>
                <a:r>
                  <a:rPr lang="en-US" sz="2800" dirty="0"/>
                  <a:t>Orders due Transposition Monte Carlo:</a:t>
                </a:r>
                <a:endParaRPr lang="en-US" sz="3200" dirty="0"/>
              </a:p>
              <a:p>
                <a:pPr lvl="2"/>
                <a:r>
                  <a:rPr lang="en-US" sz="2400" dirty="0"/>
                  <a:t>Outperform random consistently (one exception is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acc>
                          <m:accPr>
                            <m:chr m:val="̃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sub>
                    </m:sSub>
                  </m:oMath>
                </a14:m>
                <a:r>
                  <a:rPr lang="en-US" sz="2400" dirty="0"/>
                  <a:t> on </a:t>
                </a:r>
                <a:r>
                  <a:rPr lang="en-US" sz="2400" b="1" dirty="0"/>
                  <a:t>SUBJ</a:t>
                </a:r>
                <a:r>
                  <a:rPr lang="en-US" sz="2400" dirty="0"/>
                  <a:t> by 0.001)</a:t>
                </a:r>
              </a:p>
              <a:p>
                <a:pPr lvl="2"/>
                <a:r>
                  <a:rPr lang="en-US" sz="2400" dirty="0"/>
                  <a:t>Generally outperform corresponding order from algorithm in prior work</a:t>
                </a:r>
              </a:p>
              <a:p>
                <a:pPr lvl="2"/>
                <a:r>
                  <a:rPr lang="en-US" sz="2400" dirty="0"/>
                  <a:t>Outperform English for 4/5 datasets</a:t>
                </a:r>
              </a:p>
              <a:p>
                <a:r>
                  <a:rPr lang="en-US" sz="3600" b="1" dirty="0"/>
                  <a:t>TL;DR – </a:t>
                </a:r>
                <a:r>
                  <a:rPr lang="en-US" sz="3600" dirty="0"/>
                  <a:t>Reasonably convincing evidence that alternative orders may yield improvements over English</a:t>
                </a:r>
                <a:endParaRPr lang="en-US" sz="3600" b="1" dirty="0"/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  <a:blipFill>
                <a:blip r:embed="rId2"/>
                <a:stretch>
                  <a:fillRect l="-1215" t="-1880" b="-252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39612CA2-D0EE-4662-B532-E0707E5592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238" t="22783" r="28349" b="27378"/>
          <a:stretch/>
        </p:blipFill>
        <p:spPr>
          <a:xfrm>
            <a:off x="7257495" y="585928"/>
            <a:ext cx="4563122" cy="316540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737F39-C4A5-4649-965A-EE0C84073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3944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F3B50-FEBD-4E36-BD83-D995DFCDB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99D8C-1A9E-48F0-9FC0-CE2AE82237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I: Contributions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DD4053-C30F-423B-95A5-58265752B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B9943C-7C00-43DD-9AEB-3F39C5B9A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6521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Unifying treatments of linear order</a:t>
            </a:r>
          </a:p>
          <a:p>
            <a:pPr lvl="1"/>
            <a:r>
              <a:rPr lang="en-US" sz="2400" dirty="0"/>
              <a:t>Algorithmic reframing of prior psycholinguistic work</a:t>
            </a:r>
          </a:p>
          <a:p>
            <a:pPr lvl="1"/>
            <a:r>
              <a:rPr lang="en-US" sz="2400" dirty="0"/>
              <a:t>Extending set of orders considered in NLP in sequential models</a:t>
            </a:r>
          </a:p>
          <a:p>
            <a:r>
              <a:rPr lang="en-US" sz="3600" dirty="0"/>
              <a:t>Considering alternative orders in NLP</a:t>
            </a:r>
            <a:endParaRPr lang="en-US" sz="2800" dirty="0"/>
          </a:p>
          <a:p>
            <a:pPr lvl="1"/>
            <a:r>
              <a:rPr lang="en-US" sz="2400" dirty="0"/>
              <a:t>Introduced </a:t>
            </a:r>
            <a:r>
              <a:rPr lang="en-US" sz="2400" dirty="0">
                <a:solidFill>
                  <a:schemeClr val="accent6"/>
                </a:solidFill>
              </a:rPr>
              <a:t>pretrain</a:t>
            </a:r>
            <a:r>
              <a:rPr lang="en-US" sz="2400" dirty="0"/>
              <a:t>-</a:t>
            </a:r>
            <a:r>
              <a:rPr lang="en-US" sz="2400" dirty="0">
                <a:solidFill>
                  <a:srgbClr val="0070C0"/>
                </a:solidFill>
              </a:rPr>
              <a:t>permute</a:t>
            </a:r>
            <a:r>
              <a:rPr lang="en-US" sz="2400" dirty="0"/>
              <a:t>-</a:t>
            </a:r>
            <a:r>
              <a:rPr lang="en-US" sz="2400" dirty="0">
                <a:solidFill>
                  <a:srgbClr val="FF0000"/>
                </a:solidFill>
              </a:rPr>
              <a:t>finetune</a:t>
            </a:r>
            <a:r>
              <a:rPr lang="en-US" sz="2400" dirty="0"/>
              <a:t> framework</a:t>
            </a:r>
          </a:p>
          <a:p>
            <a:pPr lvl="1"/>
            <a:r>
              <a:rPr lang="en-US" sz="2400" dirty="0"/>
              <a:t>Empirical evaluation of effects on downstream NLP; resolute evidence to warrant further inquiry into alternative orders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50343F-67C7-4C8C-A547-2E25FC37E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F6A1C-A917-461D-A34B-B65867824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1944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7200" dirty="0"/>
              <a:t>Goals:</a:t>
            </a:r>
          </a:p>
          <a:p>
            <a:pPr lvl="1">
              <a:buClr>
                <a:schemeClr val="accent6"/>
              </a:buClr>
              <a:buFont typeface="Wingdings 2" panose="05020102010507070707" pitchFamily="18" charset="2"/>
              <a:buChar char=""/>
            </a:pPr>
            <a:r>
              <a:rPr lang="en-US" sz="5000" dirty="0"/>
              <a:t>Unified theory for linear word order</a:t>
            </a:r>
          </a:p>
          <a:p>
            <a:pPr lvl="1">
              <a:buClr>
                <a:schemeClr val="accent6"/>
              </a:buClr>
              <a:buFont typeface="Wingdings 2" panose="05020102010507070707" pitchFamily="18" charset="2"/>
              <a:buChar char=""/>
            </a:pPr>
            <a:r>
              <a:rPr lang="en-US" sz="5000" dirty="0"/>
              <a:t>Improved downstream NLP systems</a:t>
            </a:r>
          </a:p>
          <a:p>
            <a:pPr marL="324000" lvl="1" indent="0">
              <a:buNone/>
            </a:pPr>
            <a:endParaRPr lang="en-US" sz="7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E23C53-90CE-4447-8082-0CC2164FF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BB914C-AE84-40DA-9958-9940C2B0C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5726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F3B50-FEBD-4E36-BD83-D995DFCDB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99D8C-1A9E-48F0-9FC0-CE2AE82237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II: Open Problems and Future Directions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9BDAD-386A-42D5-AAA9-C8F04C231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ED00F-3ABA-48E7-A61E-14F52D5B2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1917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Beyond Dependencies</a:t>
            </a:r>
          </a:p>
          <a:p>
            <a:pPr lvl="1"/>
            <a:r>
              <a:rPr lang="en-US" sz="2400" dirty="0"/>
              <a:t>Information-theoretic approaches inspired by information locality</a:t>
            </a:r>
          </a:p>
          <a:p>
            <a:pPr lvl="1"/>
            <a:r>
              <a:rPr lang="en-US" sz="2400" dirty="0"/>
              <a:t>Constituency-based orderings / alternative syntactic theories</a:t>
            </a:r>
          </a:p>
          <a:p>
            <a:r>
              <a:rPr lang="en-US" sz="3600" dirty="0"/>
              <a:t>Learned Orderings</a:t>
            </a:r>
          </a:p>
          <a:p>
            <a:pPr lvl="1"/>
            <a:r>
              <a:rPr lang="en-US" sz="2400" dirty="0"/>
              <a:t>End-to-end (differentiable) learning of orderings</a:t>
            </a:r>
          </a:p>
          <a:p>
            <a:pPr lvl="1"/>
            <a:r>
              <a:rPr lang="en-US" sz="2400" dirty="0"/>
              <a:t>Task-specific weighting (and corresponding combinatorial optimization algorithms)</a:t>
            </a:r>
          </a:p>
          <a:p>
            <a:r>
              <a:rPr lang="en-US" sz="3600" dirty="0"/>
              <a:t>Understanding</a:t>
            </a:r>
            <a:endParaRPr lang="en-US" sz="2800" dirty="0"/>
          </a:p>
          <a:p>
            <a:pPr lvl="1"/>
            <a:r>
              <a:rPr lang="en-US" sz="2400" dirty="0"/>
              <a:t>Information obfuscation due to permutation</a:t>
            </a:r>
          </a:p>
          <a:p>
            <a:pPr lvl="1"/>
            <a:r>
              <a:rPr lang="en-US" sz="2400" dirty="0"/>
              <a:t>Interplay between pretrain and permute steps</a:t>
            </a:r>
          </a:p>
          <a:p>
            <a:pPr lvl="1"/>
            <a:r>
              <a:rPr lang="en-US" sz="2400" dirty="0"/>
              <a:t>Empirical understanding of when and why this works for downstream NLP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B4B11B-5EF1-4DFB-ACB4-C03F2C31E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4467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F3B50-FEBD-4E36-BD83-D995DFCDB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99D8C-1A9E-48F0-9FC0-CE2AE82237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Part III: Limitations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04F4F1-DB86-401F-AA9D-C34357933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C2ABA-0802-4BA7-8FAB-72F6EDFE5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7494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Dependence on Dependencies</a:t>
            </a:r>
          </a:p>
          <a:p>
            <a:pPr lvl="1"/>
            <a:r>
              <a:rPr lang="en-US" sz="2400" dirty="0"/>
              <a:t>Parsers in arbitrary languages cannot be assumed </a:t>
            </a:r>
          </a:p>
          <a:p>
            <a:pPr lvl="1"/>
            <a:r>
              <a:rPr lang="en-US" sz="2400" dirty="0"/>
              <a:t>Annotations/schemas do not exist for some languages (e.g. beyond UD)</a:t>
            </a:r>
          </a:p>
          <a:p>
            <a:r>
              <a:rPr lang="en-US" sz="3600" dirty="0"/>
              <a:t>Rigid Optimization</a:t>
            </a:r>
          </a:p>
          <a:p>
            <a:pPr lvl="1"/>
            <a:r>
              <a:rPr lang="en-US" sz="2400" dirty="0"/>
              <a:t>No natural way to incorporate side-information</a:t>
            </a:r>
          </a:p>
          <a:p>
            <a:pPr lvl="1"/>
            <a:r>
              <a:rPr lang="en-US" sz="2400" dirty="0"/>
              <a:t>Meaningfulness of “pure” optimization is contingent on quality of parser</a:t>
            </a:r>
          </a:p>
          <a:p>
            <a:r>
              <a:rPr lang="en-US" sz="3600" dirty="0"/>
              <a:t>Evaluation Settings</a:t>
            </a:r>
            <a:endParaRPr lang="en-US" sz="2800" dirty="0"/>
          </a:p>
          <a:p>
            <a:pPr lvl="1"/>
            <a:r>
              <a:rPr lang="en-US" sz="2400" dirty="0"/>
              <a:t>Tasks beyond sentence-level text classification; models beyond LSTMs</a:t>
            </a:r>
          </a:p>
          <a:p>
            <a:pPr lvl="1"/>
            <a:r>
              <a:rPr lang="en-US" sz="2400" dirty="0"/>
              <a:t>Languages beyond English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19CF11-A756-49B6-9B3B-E844CDB2D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83C1F9-BDE2-449B-99C8-D534E4E9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489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453C4-199A-4814-8617-8CE779B7E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7E8579-B48E-4135-B525-8B9981CB6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Claire Cardie</a:t>
            </a:r>
          </a:p>
          <a:p>
            <a:r>
              <a:rPr lang="en-US" dirty="0"/>
              <a:t>Bobby Kleinberg</a:t>
            </a:r>
          </a:p>
          <a:p>
            <a:r>
              <a:rPr lang="en-US" dirty="0" err="1"/>
              <a:t>Tianze</a:t>
            </a:r>
            <a:r>
              <a:rPr lang="en-US" dirty="0"/>
              <a:t> Shi [Cornell], Marty van </a:t>
            </a:r>
            <a:r>
              <a:rPr lang="en-US" dirty="0" err="1"/>
              <a:t>Schijndel</a:t>
            </a:r>
            <a:r>
              <a:rPr lang="en-US" dirty="0"/>
              <a:t> [Cornell], Forrest Davis [Cornell], Lillian Lee [Cornell], John Hewitt [Stanford], Percy Liang [Stanford], Dan Klein [Berkeley], Jason Eisner [JHU], Ge Gao [Cornell],  Arzoo Katiyar [Cornell],  Vlad Niculae [Cornell], Kai Sun [Cornell], Tal </a:t>
            </a:r>
            <a:r>
              <a:rPr lang="en-US" dirty="0" err="1"/>
              <a:t>Linzen</a:t>
            </a:r>
            <a:r>
              <a:rPr lang="en-US" dirty="0"/>
              <a:t> [NYU],</a:t>
            </a:r>
            <a:r>
              <a:rPr lang="en-US" dirty="0" err="1"/>
              <a:t>Tatsu</a:t>
            </a:r>
            <a:r>
              <a:rPr lang="en-US" dirty="0"/>
              <a:t> Hashimoto [Stanford], Sasha Rush [Cornell], Yoav </a:t>
            </a:r>
            <a:r>
              <a:rPr lang="en-US" dirty="0" err="1"/>
              <a:t>Artzi</a:t>
            </a:r>
            <a:r>
              <a:rPr lang="en-US" dirty="0"/>
              <a:t> [Cornell], Nelson Liu [Stanford], Nori Kojima [Cornell], Nick Tomlin [Berkeley]</a:t>
            </a:r>
          </a:p>
          <a:p>
            <a:r>
              <a:rPr lang="en-US" dirty="0"/>
              <a:t>ACL SRW 2019 and NeurIPS 2019 Context and Compositionality reviewers and poster attendees</a:t>
            </a:r>
          </a:p>
          <a:p>
            <a:r>
              <a:rPr lang="en-US" dirty="0"/>
              <a:t>Cornell NLP Fall 2019 Retreat audience</a:t>
            </a:r>
          </a:p>
          <a:p>
            <a:r>
              <a:rPr lang="en-US" dirty="0"/>
              <a:t>Cornell CS and Cornell NLP </a:t>
            </a:r>
          </a:p>
        </p:txBody>
      </p:sp>
      <p:pic>
        <p:nvPicPr>
          <p:cNvPr id="2050" name="Picture 2" descr="First slide">
            <a:extLst>
              <a:ext uri="{FF2B5EF4-FFF2-40B4-BE49-F238E27FC236}">
                <a16:creationId xmlns:a16="http://schemas.microsoft.com/office/drawing/2014/main" id="{1FAF130D-B6FD-4A42-8305-1C912D3603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7608" y="5024115"/>
            <a:ext cx="4060053" cy="1757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UEST BLOG | My Abusive Relationship with CS at Cornell – Sunspots">
            <a:extLst>
              <a:ext uri="{FF2B5EF4-FFF2-40B4-BE49-F238E27FC236}">
                <a16:creationId xmlns:a16="http://schemas.microsoft.com/office/drawing/2014/main" id="{B2700A36-30D2-43CD-B814-EF30F452B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865" y="5024115"/>
            <a:ext cx="2343693" cy="1757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F227D-A3FB-4C10-A190-76FAA21A2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166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Word order is a fundamental property of language</a:t>
            </a:r>
          </a:p>
          <a:p>
            <a:pPr lvl="1"/>
            <a:r>
              <a:rPr lang="en-US" sz="2400" dirty="0"/>
              <a:t>Word order is (generally) how we convey syntax</a:t>
            </a:r>
          </a:p>
          <a:p>
            <a:pPr lvl="1"/>
            <a:r>
              <a:rPr lang="en-US" sz="2400" dirty="0"/>
              <a:t>We are pretty good at a broad class of lexical/word-level representation learning</a:t>
            </a:r>
          </a:p>
          <a:p>
            <a:pPr marL="324000" lvl="1" indent="0">
              <a:buNone/>
            </a:pPr>
            <a:br>
              <a:rPr lang="en-US" sz="2400" dirty="0"/>
            </a:br>
            <a:endParaRPr lang="en-US" sz="2400" dirty="0"/>
          </a:p>
          <a:p>
            <a:r>
              <a:rPr lang="en-US" sz="3600" dirty="0"/>
              <a:t>Combinatorial space of possibilities</a:t>
            </a:r>
          </a:p>
          <a:p>
            <a:pPr lvl="1"/>
            <a:r>
              <a:rPr lang="en-US" sz="2400" dirty="0"/>
              <a:t>Tremendously unexplored in NLP; O(1) orders normally considered</a:t>
            </a:r>
          </a:p>
          <a:p>
            <a:pPr lvl="1"/>
            <a:r>
              <a:rPr lang="en-US" sz="2400" dirty="0"/>
              <a:t>Natural algorithmic challenges for exploring insightfully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DFF44D-9FBD-413D-A563-BFC04AA28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CAEA1-1EFD-4955-9127-168CC6B39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511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4CA53-6740-4EB8-8584-4EC8CDE39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41D0C3-0101-4150-AE58-C046FA0655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75FC39-27B5-4E4B-97D8-44A9D9D25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202476-571A-431E-8489-1EEC0979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523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0ED267-F7DB-410C-A45C-DE9A8FB0C101}"/>
              </a:ext>
            </a:extLst>
          </p:cNvPr>
          <p:cNvSpPr txBox="1">
            <a:spLocks/>
          </p:cNvSpPr>
          <p:nvPr/>
        </p:nvSpPr>
        <p:spPr>
          <a:xfrm>
            <a:off x="581192" y="670264"/>
            <a:ext cx="11029615" cy="5188535"/>
          </a:xfrm>
          <a:prstGeom prst="rect">
            <a:avLst/>
          </a:prstGeom>
        </p:spPr>
        <p:txBody>
          <a:bodyPr/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Unit of analysis: </a:t>
            </a:r>
            <a:r>
              <a:rPr lang="en-US" sz="3600" i="1" dirty="0">
                <a:solidFill>
                  <a:schemeClr val="accent1"/>
                </a:solidFill>
              </a:rPr>
              <a:t>sentence</a:t>
            </a:r>
            <a:endParaRPr lang="en-US" sz="3600" dirty="0">
              <a:solidFill>
                <a:schemeClr val="accent1"/>
              </a:solidFill>
            </a:endParaRPr>
          </a:p>
          <a:p>
            <a:pPr lvl="1"/>
            <a:r>
              <a:rPr lang="en-US" sz="2400" dirty="0"/>
              <a:t>Representation: </a:t>
            </a:r>
            <a:r>
              <a:rPr lang="en-US" sz="2400" dirty="0">
                <a:solidFill>
                  <a:schemeClr val="accent3"/>
                </a:solidFill>
              </a:rPr>
              <a:t>sequence of words</a:t>
            </a:r>
          </a:p>
          <a:p>
            <a:pPr lvl="1"/>
            <a:r>
              <a:rPr lang="en-US" sz="2400" i="1" dirty="0"/>
              <a:t>Assumption:</a:t>
            </a:r>
            <a:r>
              <a:rPr lang="en-US" sz="2400" dirty="0"/>
              <a:t> gold-standard </a:t>
            </a:r>
            <a:r>
              <a:rPr lang="en-US" sz="2400" dirty="0">
                <a:solidFill>
                  <a:schemeClr val="accent6"/>
                </a:solidFill>
              </a:rPr>
              <a:t>tokenization</a:t>
            </a:r>
          </a:p>
          <a:p>
            <a:pPr marL="324000" lvl="1" indent="0">
              <a:buNone/>
            </a:pPr>
            <a:br>
              <a:rPr lang="en-US" sz="2400" dirty="0"/>
            </a:br>
            <a:endParaRPr lang="en-US" sz="2400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A930CBB-ED80-41E2-A880-5991E55CF824}"/>
              </a:ext>
            </a:extLst>
          </p:cNvPr>
          <p:cNvSpPr/>
          <p:nvPr/>
        </p:nvSpPr>
        <p:spPr>
          <a:xfrm>
            <a:off x="888135" y="4682970"/>
            <a:ext cx="1797728" cy="914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w</a:t>
            </a:r>
            <a:r>
              <a:rPr lang="en-US" i="1" baseline="-25000" dirty="0"/>
              <a:t>1</a:t>
            </a:r>
            <a:r>
              <a:rPr lang="en-US" dirty="0"/>
              <a:t> = </a:t>
            </a:r>
            <a:r>
              <a:rPr lang="en-US" baseline="-25000" dirty="0"/>
              <a:t> </a:t>
            </a:r>
            <a:r>
              <a:rPr lang="en-US" dirty="0"/>
              <a:t>Claire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661B1E2-A0E7-4E15-A6F4-A7A290A29867}"/>
              </a:ext>
            </a:extLst>
          </p:cNvPr>
          <p:cNvSpPr/>
          <p:nvPr/>
        </p:nvSpPr>
        <p:spPr>
          <a:xfrm>
            <a:off x="3042635" y="4682970"/>
            <a:ext cx="1797728" cy="914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w</a:t>
            </a:r>
            <a:r>
              <a:rPr lang="en-US" i="1" baseline="-25000" dirty="0"/>
              <a:t>2</a:t>
            </a:r>
            <a:r>
              <a:rPr lang="en-US" dirty="0"/>
              <a:t> = </a:t>
            </a:r>
            <a:r>
              <a:rPr lang="en-US" baseline="-25000" dirty="0"/>
              <a:t> </a:t>
            </a:r>
            <a:r>
              <a:rPr lang="en-US" dirty="0"/>
              <a:t>teaches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6112B16-AFC8-45B2-842F-7DA05036B7B5}"/>
              </a:ext>
            </a:extLst>
          </p:cNvPr>
          <p:cNvSpPr/>
          <p:nvPr/>
        </p:nvSpPr>
        <p:spPr>
          <a:xfrm>
            <a:off x="5197134" y="4682970"/>
            <a:ext cx="1797728" cy="914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w</a:t>
            </a:r>
            <a:r>
              <a:rPr lang="en-US" i="1" baseline="-25000" dirty="0"/>
              <a:t>3</a:t>
            </a:r>
            <a:r>
              <a:rPr lang="en-US" dirty="0"/>
              <a:t> = </a:t>
            </a:r>
            <a:r>
              <a:rPr lang="en-US" baseline="-25000" dirty="0"/>
              <a:t> </a:t>
            </a:r>
            <a:r>
              <a:rPr lang="en-US" dirty="0"/>
              <a:t>exciting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52CA33E-9D54-4A38-90B2-834AEA6E5E10}"/>
              </a:ext>
            </a:extLst>
          </p:cNvPr>
          <p:cNvSpPr/>
          <p:nvPr/>
        </p:nvSpPr>
        <p:spPr>
          <a:xfrm>
            <a:off x="7351633" y="4682970"/>
            <a:ext cx="1797728" cy="914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w</a:t>
            </a:r>
            <a:r>
              <a:rPr lang="en-US" i="1" baseline="-25000" dirty="0"/>
              <a:t>4</a:t>
            </a:r>
            <a:r>
              <a:rPr lang="en-US" dirty="0"/>
              <a:t> = </a:t>
            </a:r>
            <a:r>
              <a:rPr lang="en-US" baseline="-25000" dirty="0"/>
              <a:t> </a:t>
            </a:r>
            <a:r>
              <a:rPr lang="en-US" dirty="0"/>
              <a:t>classes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94CEC20-2795-4E6B-896E-1F37884E01B4}"/>
              </a:ext>
            </a:extLst>
          </p:cNvPr>
          <p:cNvSpPr/>
          <p:nvPr/>
        </p:nvSpPr>
        <p:spPr>
          <a:xfrm>
            <a:off x="9506134" y="4682970"/>
            <a:ext cx="1797728" cy="914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w</a:t>
            </a:r>
            <a:r>
              <a:rPr lang="en-US" i="1" baseline="-25000" dirty="0"/>
              <a:t>5</a:t>
            </a:r>
            <a:r>
              <a:rPr lang="en-US" dirty="0"/>
              <a:t> = </a:t>
            </a:r>
            <a:r>
              <a:rPr lang="en-US" baseline="-25000" dirty="0"/>
              <a:t> </a:t>
            </a:r>
            <a:r>
              <a:rPr lang="en-US" dirty="0"/>
              <a:t>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5ED4ED-D478-4EC0-884C-93E98983CA9E}"/>
              </a:ext>
            </a:extLst>
          </p:cNvPr>
          <p:cNvSpPr/>
          <p:nvPr/>
        </p:nvSpPr>
        <p:spPr>
          <a:xfrm>
            <a:off x="888135" y="2676617"/>
            <a:ext cx="1041572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Claire teaches exciting classes. 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6CE8D05-D6F3-4A89-AC88-321F77041361}"/>
              </a:ext>
            </a:extLst>
          </p:cNvPr>
          <p:cNvSpPr/>
          <p:nvPr/>
        </p:nvSpPr>
        <p:spPr>
          <a:xfrm>
            <a:off x="5678747" y="3679793"/>
            <a:ext cx="834501" cy="914400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E6A3C62-0A57-4A04-8A4D-6473DCFAC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203B1AE-536F-441A-89B2-A13A8A960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842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</p:spPr>
            <p:txBody>
              <a:bodyPr/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dirty="0"/>
                  <a:t>Scaffold: </a:t>
                </a:r>
                <a:r>
                  <a:rPr lang="en-US" sz="3600" i="1" dirty="0">
                    <a:solidFill>
                      <a:schemeClr val="accent1"/>
                    </a:solidFill>
                  </a:rPr>
                  <a:t>dependency parse</a:t>
                </a:r>
                <a:endParaRPr lang="en-US" sz="3600" dirty="0">
                  <a:solidFill>
                    <a:schemeClr val="accent1"/>
                  </a:solidFill>
                </a:endParaRPr>
              </a:p>
              <a:p>
                <a:pPr lvl="1"/>
                <a:r>
                  <a:rPr lang="en-US" sz="2400" dirty="0"/>
                  <a:t>Representation: Graph </a:t>
                </a:r>
                <a:r>
                  <a:rPr lang="en-US" sz="2400" i="1" dirty="0"/>
                  <a:t>G </a:t>
                </a:r>
                <a:r>
                  <a:rPr lang="en-US" sz="2400" dirty="0"/>
                  <a:t>= (</a:t>
                </a:r>
                <a:r>
                  <a:rPr lang="en-US" sz="2400" i="1" dirty="0"/>
                  <a:t>V, E</a:t>
                </a:r>
                <a:r>
                  <a:rPr lang="en-US" sz="2400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|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∈[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]</m:t>
                        </m:r>
                      </m:e>
                    </m:d>
                    <m:r>
                      <m:rPr>
                        <m:nor/>
                      </m:rPr>
                      <a:rPr lang="en-US" sz="2400" dirty="0"/>
                      <m:t>,</m:t>
                    </m:r>
                  </m:oMath>
                </a14:m>
                <a:r>
                  <a:rPr lang="en-US" sz="2400" dirty="0"/>
                  <a:t> </a:t>
                </a:r>
                <a:r>
                  <a:rPr lang="en-US" sz="2400" i="1" dirty="0"/>
                  <a:t>E</a:t>
                </a:r>
                <a:r>
                  <a:rPr lang="en-US" sz="2400" dirty="0"/>
                  <a:t> = {directed, labelled binary dependency relations}</a:t>
                </a:r>
              </a:p>
              <a:p>
                <a:pPr marL="324000" lvl="1" indent="0">
                  <a:buNone/>
                </a:pPr>
                <a:endParaRPr lang="en-US" sz="2400" dirty="0">
                  <a:solidFill>
                    <a:schemeClr val="accent6"/>
                  </a:solidFill>
                </a:endParaRPr>
              </a:p>
              <a:p>
                <a:pPr marL="324000" lvl="1" indent="0">
                  <a:buNone/>
                </a:pPr>
                <a:br>
                  <a:rPr lang="en-US" sz="2400" dirty="0"/>
                </a:br>
                <a:endParaRPr lang="en-US" sz="2400" dirty="0"/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  <a:blipFill>
                <a:blip r:embed="rId2"/>
                <a:stretch>
                  <a:fillRect l="-1215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C3BE4ECB-FFF3-4E37-8ADE-8EB04BF16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119" y="2965684"/>
            <a:ext cx="9723762" cy="3836678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22D4BE-A1CE-46F5-B2B1-B9B2869BD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BE43A-ECC5-4AC6-B9F9-D6CC0F08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000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</p:spPr>
            <p:txBody>
              <a:bodyPr/>
              <a:lstStyle>
                <a:lvl1pPr marL="306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8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1pPr>
                <a:lvl2pPr marL="630000" indent="-306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6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2pPr>
                <a:lvl3pPr marL="900000" indent="-270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4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3pPr>
                <a:lvl4pPr marL="124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4pPr>
                <a:lvl5pPr marL="1602000" indent="-2340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5pPr>
                <a:lvl6pPr marL="19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6pPr>
                <a:lvl7pPr marL="22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7pPr>
                <a:lvl8pPr marL="25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8pPr>
                <a:lvl9pPr marL="2800000" indent="-228600" algn="l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2"/>
                  </a:buClr>
                  <a:buSzPct val="92000"/>
                  <a:buFont typeface="Wingdings 2" panose="05020102010507070707" pitchFamily="18" charset="2"/>
                  <a:buChar char=""/>
                  <a:defRPr sz="1200" kern="120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dirty="0"/>
                  <a:t>Scaffold: </a:t>
                </a:r>
                <a:r>
                  <a:rPr lang="en-US" sz="3600" i="1" dirty="0">
                    <a:solidFill>
                      <a:schemeClr val="accent1"/>
                    </a:solidFill>
                  </a:rPr>
                  <a:t>dependency parse</a:t>
                </a:r>
                <a:endParaRPr lang="en-US" sz="3600" dirty="0">
                  <a:solidFill>
                    <a:schemeClr val="accent1"/>
                  </a:solidFill>
                </a:endParaRPr>
              </a:p>
              <a:p>
                <a:pPr lvl="1"/>
                <a:r>
                  <a:rPr lang="en-US" sz="2400" dirty="0"/>
                  <a:t>Representation: Graph </a:t>
                </a:r>
                <a:r>
                  <a:rPr lang="en-US" sz="2400" i="1" dirty="0"/>
                  <a:t>G </a:t>
                </a:r>
                <a:r>
                  <a:rPr lang="en-US" sz="2400" dirty="0"/>
                  <a:t>= (</a:t>
                </a:r>
                <a:r>
                  <a:rPr lang="en-US" sz="2400" i="1" dirty="0"/>
                  <a:t>V, E</a:t>
                </a:r>
                <a:r>
                  <a:rPr lang="en-US" sz="2400" dirty="0"/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| 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 ∈[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]</m:t>
                        </m:r>
                      </m:e>
                    </m:d>
                  </m:oMath>
                </a14:m>
                <a:r>
                  <a:rPr lang="en-US" sz="2400" dirty="0"/>
                  <a:t>, </a:t>
                </a:r>
                <a:r>
                  <a:rPr lang="en-US" sz="2400" i="1" dirty="0">
                    <a:highlight>
                      <a:srgbClr val="00FF00"/>
                    </a:highlight>
                  </a:rPr>
                  <a:t>E</a:t>
                </a:r>
                <a:r>
                  <a:rPr lang="en-US" sz="2400" dirty="0">
                    <a:highlight>
                      <a:srgbClr val="00FF00"/>
                    </a:highlight>
                  </a:rPr>
                  <a:t> = {</a:t>
                </a:r>
                <a:r>
                  <a:rPr lang="en-US" sz="2400" strike="dblStrike" dirty="0">
                    <a:highlight>
                      <a:srgbClr val="00FF00"/>
                    </a:highlight>
                  </a:rPr>
                  <a:t>directed, labelled</a:t>
                </a:r>
                <a:r>
                  <a:rPr lang="en-US" sz="2400" dirty="0">
                    <a:highlight>
                      <a:srgbClr val="00FF00"/>
                    </a:highlight>
                  </a:rPr>
                  <a:t> binary dependency relations}</a:t>
                </a:r>
                <a:br>
                  <a:rPr lang="en-US" sz="2400" dirty="0"/>
                </a:br>
                <a:endParaRPr lang="en-US" sz="2400" dirty="0"/>
              </a:p>
            </p:txBody>
          </p:sp>
        </mc:Choice>
        <mc:Fallback xmlns="">
          <p:sp>
            <p:nvSpPr>
              <p:cNvPr id="2" name="Content Placeholder 2">
                <a:extLst>
                  <a:ext uri="{FF2B5EF4-FFF2-40B4-BE49-F238E27FC236}">
                    <a16:creationId xmlns:a16="http://schemas.microsoft.com/office/drawing/2014/main" id="{3F0ED267-F7DB-410C-A45C-DE9A8FB0C1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670264"/>
                <a:ext cx="11029615" cy="5188535"/>
              </a:xfrm>
              <a:prstGeom prst="rect">
                <a:avLst/>
              </a:prstGeom>
              <a:blipFill>
                <a:blip r:embed="rId2"/>
                <a:stretch>
                  <a:fillRect l="-1215" t="-18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27589FAB-E6F3-4215-B549-1A17DD037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118" y="2937746"/>
            <a:ext cx="9723761" cy="3836678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FF8DCE-28CC-4404-B644-9F0BCE70D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Bommasani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B6A13-64AB-4730-8C07-50A375B90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38820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4428</TotalTime>
  <Words>2361</Words>
  <Application>Microsoft Office PowerPoint</Application>
  <PresentationFormat>Widescreen</PresentationFormat>
  <Paragraphs>421</Paragraphs>
  <Slides>48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Calibri</vt:lpstr>
      <vt:lpstr>Cambria Math</vt:lpstr>
      <vt:lpstr>Gill Sans MT</vt:lpstr>
      <vt:lpstr>Wingdings 2</vt:lpstr>
      <vt:lpstr>Dividend</vt:lpstr>
      <vt:lpstr>Generalized Optimal Linear Orders </vt:lpstr>
      <vt:lpstr>Motivation</vt:lpstr>
      <vt:lpstr>PowerPoint Presentation</vt:lpstr>
      <vt:lpstr>PowerPoint Presentation</vt:lpstr>
      <vt:lpstr>PowerPoint Presentation</vt:lpstr>
      <vt:lpstr>Primitives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Word Order and Human Language</vt:lpstr>
      <vt:lpstr>PowerPoint Presentation</vt:lpstr>
      <vt:lpstr>PowerPoint Presentation</vt:lpstr>
      <vt:lpstr>PowerPoint Presentation</vt:lpstr>
      <vt:lpstr>Algorithmic Framework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Algorithmic Framework</vt:lpstr>
      <vt:lpstr>PowerPoint Presentation</vt:lpstr>
      <vt:lpstr>PowerPoint Presentation</vt:lpstr>
      <vt:lpstr>PowerPoint Presentation</vt:lpstr>
      <vt:lpstr>PowerPoint Presentation</vt:lpstr>
      <vt:lpstr>Integrating Novel Orders with NLP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Integrating Novel Orders with NLP</vt:lpstr>
      <vt:lpstr>PowerPoint Presentation</vt:lpstr>
      <vt:lpstr>PowerPoint Presentation</vt:lpstr>
      <vt:lpstr>PowerPoint Presentation</vt:lpstr>
      <vt:lpstr>Integrating Novel Orders with NLP</vt:lpstr>
      <vt:lpstr>PowerPoint Presentation</vt:lpstr>
      <vt:lpstr>PowerPoint Presentation</vt:lpstr>
      <vt:lpstr>Outcomes</vt:lpstr>
      <vt:lpstr>PowerPoint Presentation</vt:lpstr>
      <vt:lpstr>PowerPoint Presentation</vt:lpstr>
      <vt:lpstr>Outcomes</vt:lpstr>
      <vt:lpstr>PowerPoint Presentation</vt:lpstr>
      <vt:lpstr>Outcomes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Generalized Optimal Linear Orders: Theoretical Understanding of Word Order Improves Empirical NLP</dc:title>
  <dc:creator>Rishi</dc:creator>
  <cp:lastModifiedBy>Rishi</cp:lastModifiedBy>
  <cp:revision>61</cp:revision>
  <dcterms:created xsi:type="dcterms:W3CDTF">2020-04-24T22:39:44Z</dcterms:created>
  <dcterms:modified xsi:type="dcterms:W3CDTF">2020-05-19T19:30:09Z</dcterms:modified>
</cp:coreProperties>
</file>

<file path=docProps/thumbnail.jpeg>
</file>